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2" r:id="rId2"/>
    <p:sldMasterId id="2147483718" r:id="rId3"/>
    <p:sldMasterId id="2147483730" r:id="rId4"/>
    <p:sldMasterId id="2147483742" r:id="rId5"/>
  </p:sldMasterIdLst>
  <p:notesMasterIdLst>
    <p:notesMasterId r:id="rId114"/>
  </p:notesMasterIdLst>
  <p:handoutMasterIdLst>
    <p:handoutMasterId r:id="rId115"/>
  </p:handoutMasterIdLst>
  <p:sldIdLst>
    <p:sldId id="1033" r:id="rId6"/>
    <p:sldId id="1005" r:id="rId7"/>
    <p:sldId id="1007" r:id="rId8"/>
    <p:sldId id="1009" r:id="rId9"/>
    <p:sldId id="1012" r:id="rId10"/>
    <p:sldId id="898" r:id="rId11"/>
    <p:sldId id="880" r:id="rId12"/>
    <p:sldId id="881" r:id="rId13"/>
    <p:sldId id="882" r:id="rId14"/>
    <p:sldId id="883" r:id="rId15"/>
    <p:sldId id="884" r:id="rId16"/>
    <p:sldId id="885" r:id="rId17"/>
    <p:sldId id="918" r:id="rId18"/>
    <p:sldId id="875" r:id="rId19"/>
    <p:sldId id="876" r:id="rId20"/>
    <p:sldId id="877" r:id="rId21"/>
    <p:sldId id="926" r:id="rId22"/>
    <p:sldId id="927" r:id="rId23"/>
    <p:sldId id="928" r:id="rId24"/>
    <p:sldId id="929" r:id="rId25"/>
    <p:sldId id="930" r:id="rId26"/>
    <p:sldId id="969" r:id="rId27"/>
    <p:sldId id="968" r:id="rId28"/>
    <p:sldId id="931" r:id="rId29"/>
    <p:sldId id="932" r:id="rId30"/>
    <p:sldId id="935" r:id="rId31"/>
    <p:sldId id="936" r:id="rId32"/>
    <p:sldId id="938" r:id="rId33"/>
    <p:sldId id="940" r:id="rId34"/>
    <p:sldId id="973" r:id="rId35"/>
    <p:sldId id="975" r:id="rId36"/>
    <p:sldId id="977" r:id="rId37"/>
    <p:sldId id="979" r:id="rId38"/>
    <p:sldId id="980" r:id="rId39"/>
    <p:sldId id="981" r:id="rId40"/>
    <p:sldId id="984" r:id="rId41"/>
    <p:sldId id="987" r:id="rId42"/>
    <p:sldId id="941" r:id="rId43"/>
    <p:sldId id="943" r:id="rId44"/>
    <p:sldId id="944" r:id="rId45"/>
    <p:sldId id="945" r:id="rId46"/>
    <p:sldId id="946" r:id="rId47"/>
    <p:sldId id="947" r:id="rId48"/>
    <p:sldId id="900" r:id="rId49"/>
    <p:sldId id="886" r:id="rId50"/>
    <p:sldId id="901" r:id="rId51"/>
    <p:sldId id="922" r:id="rId52"/>
    <p:sldId id="923" r:id="rId53"/>
    <p:sldId id="887" r:id="rId54"/>
    <p:sldId id="924" r:id="rId55"/>
    <p:sldId id="925" r:id="rId56"/>
    <p:sldId id="888" r:id="rId57"/>
    <p:sldId id="889" r:id="rId58"/>
    <p:sldId id="890" r:id="rId59"/>
    <p:sldId id="891" r:id="rId60"/>
    <p:sldId id="963" r:id="rId61"/>
    <p:sldId id="893" r:id="rId62"/>
    <p:sldId id="892" r:id="rId63"/>
    <p:sldId id="964" r:id="rId64"/>
    <p:sldId id="1002" r:id="rId65"/>
    <p:sldId id="948" r:id="rId66"/>
    <p:sldId id="894" r:id="rId67"/>
    <p:sldId id="896" r:id="rId68"/>
    <p:sldId id="965" r:id="rId69"/>
    <p:sldId id="966" r:id="rId70"/>
    <p:sldId id="897" r:id="rId71"/>
    <p:sldId id="967" r:id="rId72"/>
    <p:sldId id="1013" r:id="rId73"/>
    <p:sldId id="1014" r:id="rId74"/>
    <p:sldId id="1015" r:id="rId75"/>
    <p:sldId id="1016" r:id="rId76"/>
    <p:sldId id="1017" r:id="rId77"/>
    <p:sldId id="1018" r:id="rId78"/>
    <p:sldId id="1019" r:id="rId79"/>
    <p:sldId id="1020" r:id="rId80"/>
    <p:sldId id="1021" r:id="rId81"/>
    <p:sldId id="1022" r:id="rId82"/>
    <p:sldId id="1023" r:id="rId83"/>
    <p:sldId id="1024" r:id="rId84"/>
    <p:sldId id="1025" r:id="rId85"/>
    <p:sldId id="1026" r:id="rId86"/>
    <p:sldId id="1027" r:id="rId87"/>
    <p:sldId id="1028" r:id="rId88"/>
    <p:sldId id="1029" r:id="rId89"/>
    <p:sldId id="1030" r:id="rId90"/>
    <p:sldId id="1031" r:id="rId91"/>
    <p:sldId id="1032" r:id="rId92"/>
    <p:sldId id="1003" r:id="rId93"/>
    <p:sldId id="951" r:id="rId94"/>
    <p:sldId id="953" r:id="rId95"/>
    <p:sldId id="955" r:id="rId96"/>
    <p:sldId id="956" r:id="rId97"/>
    <p:sldId id="957" r:id="rId98"/>
    <p:sldId id="959" r:id="rId99"/>
    <p:sldId id="960" r:id="rId100"/>
    <p:sldId id="950" r:id="rId101"/>
    <p:sldId id="988" r:id="rId102"/>
    <p:sldId id="989" r:id="rId103"/>
    <p:sldId id="990" r:id="rId104"/>
    <p:sldId id="991" r:id="rId105"/>
    <p:sldId id="992" r:id="rId106"/>
    <p:sldId id="993" r:id="rId107"/>
    <p:sldId id="994" r:id="rId108"/>
    <p:sldId id="995" r:id="rId109"/>
    <p:sldId id="996" r:id="rId110"/>
    <p:sldId id="997" r:id="rId111"/>
    <p:sldId id="998" r:id="rId112"/>
    <p:sldId id="1001" r:id="rId113"/>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86241" autoAdjust="0"/>
  </p:normalViewPr>
  <p:slideViewPr>
    <p:cSldViewPr snapToGrid="0">
      <p:cViewPr varScale="1">
        <p:scale>
          <a:sx n="46" d="100"/>
          <a:sy n="46" d="100"/>
        </p:scale>
        <p:origin x="62" y="614"/>
      </p:cViewPr>
      <p:guideLst/>
    </p:cSldViewPr>
  </p:slideViewPr>
  <p:outlineViewPr>
    <p:cViewPr>
      <p:scale>
        <a:sx n="33" d="100"/>
        <a:sy n="33" d="100"/>
      </p:scale>
      <p:origin x="0" y="-30278"/>
    </p:cViewPr>
  </p:outlineViewPr>
  <p:notesTextViewPr>
    <p:cViewPr>
      <p:scale>
        <a:sx n="1" d="1"/>
        <a:sy n="1" d="1"/>
      </p:scale>
      <p:origin x="0" y="0"/>
    </p:cViewPr>
  </p:notesTextViewPr>
  <p:sorterViewPr>
    <p:cViewPr>
      <p:scale>
        <a:sx n="47" d="100"/>
        <a:sy n="47" d="100"/>
      </p:scale>
      <p:origin x="0" y="-98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viewProps" Target="view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618" cy="3559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797708" y="0"/>
            <a:ext cx="4434617" cy="355920"/>
          </a:xfrm>
          <a:prstGeom prst="rect">
            <a:avLst/>
          </a:prstGeom>
        </p:spPr>
        <p:txBody>
          <a:bodyPr vert="horz" lIns="91440" tIns="45720" rIns="91440" bIns="45720" rtlCol="0"/>
          <a:lstStyle>
            <a:lvl1pPr algn="r">
              <a:defRPr sz="1200"/>
            </a:lvl1pPr>
          </a:lstStyle>
          <a:p>
            <a:fld id="{991BCA79-2D26-4319-BDF1-EBE55B5839B4}" type="datetimeFigureOut">
              <a:rPr lang="en-GB" smtClean="0"/>
              <a:t>10/02/2022</a:t>
            </a:fld>
            <a:endParaRPr lang="en-GB"/>
          </a:p>
        </p:txBody>
      </p:sp>
      <p:sp>
        <p:nvSpPr>
          <p:cNvPr id="4" name="Footer Placeholder 3"/>
          <p:cNvSpPr>
            <a:spLocks noGrp="1"/>
          </p:cNvSpPr>
          <p:nvPr>
            <p:ph type="ftr" sz="quarter" idx="2"/>
          </p:nvPr>
        </p:nvSpPr>
        <p:spPr>
          <a:xfrm>
            <a:off x="1" y="6748143"/>
            <a:ext cx="4434618" cy="3559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797708" y="6748143"/>
            <a:ext cx="4434617" cy="355920"/>
          </a:xfrm>
          <a:prstGeom prst="rect">
            <a:avLst/>
          </a:prstGeom>
        </p:spPr>
        <p:txBody>
          <a:bodyPr vert="horz" lIns="91440" tIns="45720" rIns="91440" bIns="45720" rtlCol="0" anchor="b"/>
          <a:lstStyle>
            <a:lvl1pPr algn="r">
              <a:defRPr sz="1200"/>
            </a:lvl1pPr>
          </a:lstStyle>
          <a:p>
            <a:fld id="{5162064C-121C-4B58-94D6-D830F040C94E}" type="slidenum">
              <a:rPr lang="en-GB" smtClean="0"/>
              <a:t>‹#›</a:t>
            </a:fld>
            <a:endParaRPr lang="en-GB"/>
          </a:p>
        </p:txBody>
      </p:sp>
    </p:spTree>
    <p:extLst>
      <p:ext uri="{BB962C8B-B14F-4D97-AF65-F5344CB8AC3E}">
        <p14:creationId xmlns:p14="http://schemas.microsoft.com/office/powerpoint/2010/main" val="37012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6437"/>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5797246" y="0"/>
            <a:ext cx="4434999" cy="356437"/>
          </a:xfrm>
          <a:prstGeom prst="rect">
            <a:avLst/>
          </a:prstGeom>
        </p:spPr>
        <p:txBody>
          <a:bodyPr vert="horz" lIns="99075" tIns="49538" rIns="99075" bIns="49538" rtlCol="0"/>
          <a:lstStyle>
            <a:lvl1pPr algn="r">
              <a:defRPr sz="1300"/>
            </a:lvl1pPr>
          </a:lstStyle>
          <a:p>
            <a:fld id="{AED35165-B7A7-49D2-B330-D72213CD58A4}" type="datetimeFigureOut">
              <a:rPr lang="en-GB" smtClean="0"/>
              <a:t>10/02/2022</a:t>
            </a:fld>
            <a:endParaRPr lang="en-GB"/>
          </a:p>
        </p:txBody>
      </p:sp>
      <p:sp>
        <p:nvSpPr>
          <p:cNvPr id="4" name="Slide Image Placeholder 3"/>
          <p:cNvSpPr>
            <a:spLocks noGrp="1" noRot="1" noChangeAspect="1"/>
          </p:cNvSpPr>
          <p:nvPr>
            <p:ph type="sldImg" idx="2"/>
          </p:nvPr>
        </p:nvSpPr>
        <p:spPr>
          <a:xfrm>
            <a:off x="2986088" y="887413"/>
            <a:ext cx="4264025" cy="2398712"/>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1023462" y="3418830"/>
            <a:ext cx="8187690" cy="2797225"/>
          </a:xfrm>
          <a:prstGeom prst="rect">
            <a:avLst/>
          </a:prstGeom>
        </p:spPr>
        <p:txBody>
          <a:bodyPr vert="horz" lIns="99075" tIns="49538" rIns="99075" bIns="4953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747628"/>
            <a:ext cx="4434999" cy="356436"/>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5797246" y="6747628"/>
            <a:ext cx="4434999" cy="356436"/>
          </a:xfrm>
          <a:prstGeom prst="rect">
            <a:avLst/>
          </a:prstGeom>
        </p:spPr>
        <p:txBody>
          <a:bodyPr vert="horz" lIns="99075" tIns="49538" rIns="99075" bIns="49538" rtlCol="0" anchor="b"/>
          <a:lstStyle>
            <a:lvl1pPr algn="r">
              <a:defRPr sz="1300"/>
            </a:lvl1pPr>
          </a:lstStyle>
          <a:p>
            <a:fld id="{D2089095-B357-4BAA-B904-77DC54E7EE39}" type="slidenum">
              <a:rPr lang="en-GB" smtClean="0"/>
              <a:t>‹#›</a:t>
            </a:fld>
            <a:endParaRPr lang="en-GB"/>
          </a:p>
        </p:txBody>
      </p:sp>
    </p:spTree>
    <p:extLst>
      <p:ext uri="{BB962C8B-B14F-4D97-AF65-F5344CB8AC3E}">
        <p14:creationId xmlns:p14="http://schemas.microsoft.com/office/powerpoint/2010/main" val="264486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495376">
              <a:defRPr/>
            </a:pPr>
            <a:fld id="{434469E1-AF0A-4B24-9481-735AA2706B2D}" type="slidenum">
              <a:rPr lang="en-GB" sz="1400">
                <a:solidFill>
                  <a:prstClr val="black"/>
                </a:solidFill>
                <a:latin typeface="Calibri"/>
              </a:rPr>
              <a:pPr defTabSz="495376">
                <a:defRPr/>
              </a:pPr>
              <a:t>1</a:t>
            </a:fld>
            <a:endParaRPr lang="en-GB" sz="1400">
              <a:solidFill>
                <a:prstClr val="black"/>
              </a:solidFill>
              <a:latin typeface="Calibri"/>
            </a:endParaRPr>
          </a:p>
        </p:txBody>
      </p:sp>
    </p:spTree>
    <p:extLst>
      <p:ext uri="{BB962C8B-B14F-4D97-AF65-F5344CB8AC3E}">
        <p14:creationId xmlns:p14="http://schemas.microsoft.com/office/powerpoint/2010/main" val="2178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40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21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9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434469E1-AF0A-4B24-9481-735AA2706B2D}" type="slidenum">
              <a:rPr kumimoji="0" lang="en-GB" sz="14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45</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398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089095-B357-4BAA-B904-77DC54E7EE3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58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12B9CB-7234-41CA-9B8B-469E3B98D05D}" type="slidenum">
              <a:rPr lang="en-GB" smtClean="0"/>
              <a:pPr/>
              <a:t>102</a:t>
            </a:fld>
            <a:endParaRPr lang="en-GB"/>
          </a:p>
        </p:txBody>
      </p:sp>
    </p:spTree>
    <p:extLst>
      <p:ext uri="{BB962C8B-B14F-4D97-AF65-F5344CB8AC3E}">
        <p14:creationId xmlns:p14="http://schemas.microsoft.com/office/powerpoint/2010/main" val="401103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32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17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91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93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90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15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37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12B9CB-7234-41CA-9B8B-469E3B98D05D}"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23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2/10/2022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439943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64321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72825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8807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277135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78275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3391936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405789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334996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960630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16451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910233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214187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639581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318651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376560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5092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879341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431917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788089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492525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55888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2/10/2022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3965027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3047692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621611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012539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896958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096490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677400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607406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57723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670085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40817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pPr/>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3754884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652106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1878509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412236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900559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pPr/>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75E371-2611-480B-925B-2E654322A920}" type="slidenum">
              <a:rPr lang="en-GB" smtClean="0"/>
              <a:pPr/>
              <a:t>‹#›</a:t>
            </a:fld>
            <a:endParaRPr lang="en-GB"/>
          </a:p>
        </p:txBody>
      </p:sp>
    </p:spTree>
    <p:extLst>
      <p:ext uri="{BB962C8B-B14F-4D97-AF65-F5344CB8AC3E}">
        <p14:creationId xmlns:p14="http://schemas.microsoft.com/office/powerpoint/2010/main" val="2212122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8963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77841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57615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6507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7782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pPr/>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2442158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20219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3821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25518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37313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5970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7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A41447-B88B-4386-8EF9-12F1626FFB6E}" type="datetimeFigureOut">
              <a:rPr lang="en-GB" smtClean="0">
                <a:solidFill>
                  <a:prstClr val="black">
                    <a:tint val="75000"/>
                  </a:prstClr>
                </a:solidFill>
              </a:rPr>
              <a:pPr/>
              <a:t>10/02/2022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75E371-2611-480B-925B-2E654322A92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952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pPr/>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26316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pPr/>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377302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2/10/2022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186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2/10/2022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765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2/10/2022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743983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41447-B88B-4386-8EF9-12F1626FFB6E}" type="datetimeFigureOut">
              <a:rPr lang="en-GB" smtClean="0"/>
              <a:pPr/>
              <a:t>10/02/2022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5E371-2611-480B-925B-2E654322A920}" type="slidenum">
              <a:rPr lang="en-GB" smtClean="0"/>
              <a:pPr/>
              <a:t>‹#›</a:t>
            </a:fld>
            <a:endParaRPr lang="en-GB"/>
          </a:p>
        </p:txBody>
      </p:sp>
    </p:spTree>
    <p:extLst>
      <p:ext uri="{BB962C8B-B14F-4D97-AF65-F5344CB8AC3E}">
        <p14:creationId xmlns:p14="http://schemas.microsoft.com/office/powerpoint/2010/main" val="31668491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41447-B88B-4386-8EF9-12F1626FFB6E}" type="datetimeFigureOut">
              <a:rPr lang="en-GB" smtClean="0"/>
              <a:pPr/>
              <a:t>10/02/2022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5E371-2611-480B-925B-2E654322A920}" type="slidenum">
              <a:rPr lang="en-GB" smtClean="0"/>
              <a:pPr/>
              <a:t>‹#›</a:t>
            </a:fld>
            <a:endParaRPr lang="en-GB"/>
          </a:p>
        </p:txBody>
      </p:sp>
    </p:spTree>
    <p:extLst>
      <p:ext uri="{BB962C8B-B14F-4D97-AF65-F5344CB8AC3E}">
        <p14:creationId xmlns:p14="http://schemas.microsoft.com/office/powerpoint/2010/main" val="2578194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41447-B88B-4386-8EF9-12F1626FFB6E}" type="datetimeFigureOut">
              <a:rPr lang="en-GB" smtClean="0"/>
              <a:pPr/>
              <a:t>10/02/2022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5E371-2611-480B-925B-2E654322A920}" type="slidenum">
              <a:rPr lang="en-GB" smtClean="0"/>
              <a:pPr/>
              <a:t>‹#›</a:t>
            </a:fld>
            <a:endParaRPr lang="en-GB"/>
          </a:p>
        </p:txBody>
      </p:sp>
    </p:spTree>
    <p:extLst>
      <p:ext uri="{BB962C8B-B14F-4D97-AF65-F5344CB8AC3E}">
        <p14:creationId xmlns:p14="http://schemas.microsoft.com/office/powerpoint/2010/main" val="415828213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8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A41447-B88B-4386-8EF9-12F1626FFB6E}" type="datetimeFigureOut">
              <a:rPr lang="en-GB" smtClean="0">
                <a:solidFill>
                  <a:prstClr val="black">
                    <a:tint val="75000"/>
                  </a:prstClr>
                </a:solidFill>
              </a:rPr>
              <a:pPr defTabSz="914400"/>
              <a:t>10/02/2022</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8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8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375E371-2611-480B-925B-2E654322A920}"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249089111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96.xml"/><Relationship Id="rId3" Type="http://schemas.openxmlformats.org/officeDocument/2006/relationships/slide" Target="slide2.xml"/><Relationship Id="rId7" Type="http://schemas.openxmlformats.org/officeDocument/2006/relationships/slide" Target="slide38.xml"/><Relationship Id="rId12" Type="http://schemas.openxmlformats.org/officeDocument/2006/relationships/slide" Target="slide8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68.xml"/><Relationship Id="rId5" Type="http://schemas.openxmlformats.org/officeDocument/2006/relationships/slide" Target="slide13.xml"/><Relationship Id="rId10" Type="http://schemas.openxmlformats.org/officeDocument/2006/relationships/slide" Target="slide61.xml"/><Relationship Id="rId4" Type="http://schemas.openxmlformats.org/officeDocument/2006/relationships/slide" Target="slide6.xml"/><Relationship Id="rId9" Type="http://schemas.openxmlformats.org/officeDocument/2006/relationships/slide" Target="slide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uk/url?sa=i&amp;rct=j&amp;q=&amp;esrc=s&amp;source=images&amp;cd=&amp;cad=rja&amp;uact=8&amp;ved=0ahUKEwjtltS958PKAhWJyRQKHZ_oCosQjRwIBw&amp;url=http://classroomclipart.com/clipart/page-9/Clipart/Animals/Cat_Clipart.htm&amp;bvm=bv.112454388,d.d24&amp;psig=AFQjCNF8ObPB6_pN9cvEj1NDtM6QlQs6dg&amp;ust=1453771624836193" TargetMode="Externa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hyperlink" Target="https://www.google.co.uk/url?sa=i&amp;rct=j&amp;q=&amp;esrc=s&amp;source=images&amp;cd=&amp;cad=rja&amp;uact=8&amp;ved=0ahUKEwiYsenK58PKAhXEWRQKHfujDosQjRwIBw&amp;url=http://petprojectla.com/products/zanies-small-cat-toy&amp;bvm=bv.112454388,d.d24&amp;psig=AFQjCNE3uqy5EvjItMP2Vcku3k_Wuw67gw&amp;ust=1453771652385836"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uk/url?sa=i&amp;rct=j&amp;q=&amp;esrc=s&amp;source=images&amp;cd=&amp;cad=rja&amp;uact=8&amp;ved=0ahUKEwjtltS958PKAhWJyRQKHZ_oCosQjRwIBw&amp;url=http://classroomclipart.com/clipart/page-9/Clipart/Animals/Cat_Clipart.htm&amp;bvm=bv.112454388,d.d24&amp;psig=AFQjCNF8ObPB6_pN9cvEj1NDtM6QlQs6dg&amp;ust=1453771624836193" TargetMode="Externa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hyperlink" Target="https://www.google.co.uk/url?sa=i&amp;rct=j&amp;q=&amp;esrc=s&amp;source=images&amp;cd=&amp;cad=rja&amp;uact=8&amp;ved=0ahUKEwiYsenK58PKAhXEWRQKHfujDosQjRwIBw&amp;url=http://petprojectla.com/products/zanies-small-cat-toy&amp;bvm=bv.112454388,d.d24&amp;psig=AFQjCNE3uqy5EvjItMP2Vcku3k_Wuw67gw&amp;ust=1453771652385836"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uk/url?sa=i&amp;rct=j&amp;q=&amp;esrc=s&amp;source=images&amp;cd=&amp;cad=rja&amp;uact=8&amp;ved=0ahUKEwiYsenK58PKAhXEWRQKHfujDosQjRwIBw&amp;url=http://petprojectla.com/products/zanies-small-cat-toy&amp;bvm=bv.112454388,d.d24&amp;psig=AFQjCNE3uqy5EvjItMP2Vcku3k_Wuw67gw&amp;ust=1453771652385836" TargetMode="Externa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hyperlink" Target="https://www.google.co.uk/url?sa=i&amp;rct=j&amp;q=&amp;esrc=s&amp;source=images&amp;cd=&amp;cad=rja&amp;uact=8&amp;ved=0ahUKEwiX8Z7tiN_KAhWIShQKHeYsC7MQjRwIBw&amp;url=http://www.clipartbest.com/boy-full-body-cartoon&amp;psig=AFQjCNHNdoDdOrwlWKeyd4duzIhkM_ARbA&amp;ust=145470829846311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0.xml"/><Relationship Id="rId5" Type="http://schemas.openxmlformats.org/officeDocument/2006/relationships/image" Target="../media/image19.png"/><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0.xml"/><Relationship Id="rId5" Type="http://schemas.openxmlformats.org/officeDocument/2006/relationships/image" Target="../media/image19.png"/><Relationship Id="rId4" Type="http://schemas.openxmlformats.org/officeDocument/2006/relationships/image" Target="../media/image1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3554" y="412595"/>
            <a:ext cx="6240502" cy="990904"/>
          </a:xfrm>
        </p:spPr>
        <p:txBody>
          <a:bodyPr>
            <a:normAutofit/>
          </a:bodyPr>
          <a:lstStyle/>
          <a:p>
            <a:r>
              <a:rPr lang="en-GB" u="sng" dirty="0" smtClean="0">
                <a:latin typeface="Letter-join Plus 8" panose="02000505000000020003" pitchFamily="50" charset="0"/>
              </a:rPr>
              <a:t>GPS </a:t>
            </a:r>
            <a:r>
              <a:rPr lang="en-GB" u="sng" dirty="0" smtClean="0">
                <a:latin typeface="Letter-join Plus 8" panose="02000505000000020003" pitchFamily="50" charset="0"/>
              </a:rPr>
              <a:t>Revision</a:t>
            </a:r>
            <a:endParaRPr lang="en-GB" dirty="0">
              <a:latin typeface="+mn-lt"/>
            </a:endParaRPr>
          </a:p>
        </p:txBody>
      </p:sp>
      <p:sp>
        <p:nvSpPr>
          <p:cNvPr id="7" name="Title 3"/>
          <p:cNvSpPr txBox="1">
            <a:spLocks/>
          </p:cNvSpPr>
          <p:nvPr/>
        </p:nvSpPr>
        <p:spPr>
          <a:xfrm>
            <a:off x="901083" y="2430875"/>
            <a:ext cx="2146967" cy="990904"/>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Tenses</a:t>
            </a:r>
          </a:p>
        </p:txBody>
      </p:sp>
      <p:sp>
        <p:nvSpPr>
          <p:cNvPr id="8" name="Title 3"/>
          <p:cNvSpPr txBox="1">
            <a:spLocks/>
          </p:cNvSpPr>
          <p:nvPr/>
        </p:nvSpPr>
        <p:spPr>
          <a:xfrm>
            <a:off x="4941337" y="5002051"/>
            <a:ext cx="2146967" cy="714456"/>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Apostrophes</a:t>
            </a:r>
            <a:endParaRPr lang="en-GB" dirty="0">
              <a:latin typeface="+mn-lt"/>
            </a:endParaRPr>
          </a:p>
        </p:txBody>
      </p:sp>
      <p:sp>
        <p:nvSpPr>
          <p:cNvPr id="9" name="Title 3"/>
          <p:cNvSpPr txBox="1">
            <a:spLocks/>
          </p:cNvSpPr>
          <p:nvPr/>
        </p:nvSpPr>
        <p:spPr>
          <a:xfrm>
            <a:off x="4941339" y="2511737"/>
            <a:ext cx="2146967" cy="714456"/>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Clauses</a:t>
            </a:r>
            <a:endParaRPr lang="en-GB" dirty="0">
              <a:latin typeface="+mn-lt"/>
            </a:endParaRPr>
          </a:p>
        </p:txBody>
      </p:sp>
      <p:sp>
        <p:nvSpPr>
          <p:cNvPr id="10" name="Title 3"/>
          <p:cNvSpPr txBox="1">
            <a:spLocks/>
          </p:cNvSpPr>
          <p:nvPr/>
        </p:nvSpPr>
        <p:spPr>
          <a:xfrm>
            <a:off x="4941338" y="3773571"/>
            <a:ext cx="2146967" cy="714456"/>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Active and Passive</a:t>
            </a:r>
            <a:endParaRPr lang="en-GB" dirty="0">
              <a:latin typeface="+mn-lt"/>
            </a:endParaRPr>
          </a:p>
        </p:txBody>
      </p:sp>
      <p:sp>
        <p:nvSpPr>
          <p:cNvPr id="11" name="Title 3"/>
          <p:cNvSpPr txBox="1">
            <a:spLocks/>
          </p:cNvSpPr>
          <p:nvPr/>
        </p:nvSpPr>
        <p:spPr>
          <a:xfrm>
            <a:off x="901083" y="4710863"/>
            <a:ext cx="2146967" cy="714456"/>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Word Classes</a:t>
            </a:r>
            <a:endParaRPr lang="en-GB" dirty="0">
              <a:latin typeface="+mn-lt"/>
            </a:endParaRPr>
          </a:p>
        </p:txBody>
      </p:sp>
      <p:sp>
        <p:nvSpPr>
          <p:cNvPr id="12" name="Title 3"/>
          <p:cNvSpPr txBox="1">
            <a:spLocks/>
          </p:cNvSpPr>
          <p:nvPr/>
        </p:nvSpPr>
        <p:spPr>
          <a:xfrm>
            <a:off x="852629" y="1373805"/>
            <a:ext cx="2146967" cy="714456"/>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Sentence Types</a:t>
            </a:r>
            <a:endParaRPr lang="en-GB" dirty="0">
              <a:latin typeface="+mn-lt"/>
            </a:endParaRPr>
          </a:p>
        </p:txBody>
      </p:sp>
      <p:sp>
        <p:nvSpPr>
          <p:cNvPr id="13" name="Title 3"/>
          <p:cNvSpPr txBox="1">
            <a:spLocks/>
          </p:cNvSpPr>
          <p:nvPr/>
        </p:nvSpPr>
        <p:spPr>
          <a:xfrm>
            <a:off x="8074159" y="1403499"/>
            <a:ext cx="2146967" cy="916475"/>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Semicolons and colons </a:t>
            </a:r>
            <a:endParaRPr lang="en-GB" dirty="0">
              <a:latin typeface="+mn-lt"/>
            </a:endParaRPr>
          </a:p>
        </p:txBody>
      </p:sp>
      <p:sp>
        <p:nvSpPr>
          <p:cNvPr id="14" name="Title 3"/>
          <p:cNvSpPr txBox="1">
            <a:spLocks/>
          </p:cNvSpPr>
          <p:nvPr/>
        </p:nvSpPr>
        <p:spPr>
          <a:xfrm>
            <a:off x="7958011" y="2414812"/>
            <a:ext cx="2466563" cy="1023029"/>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Brackets, Dashes </a:t>
            </a:r>
            <a:r>
              <a:rPr lang="en-GB" u="sng" dirty="0" smtClean="0">
                <a:latin typeface="Letter-join Plus 8" panose="02000505000000020003" pitchFamily="50" charset="0"/>
              </a:rPr>
              <a:t>and </a:t>
            </a:r>
            <a:r>
              <a:rPr lang="en-GB" u="sng" dirty="0" smtClean="0">
                <a:latin typeface="Letter-join Plus 8" panose="02000505000000020003" pitchFamily="50" charset="0"/>
              </a:rPr>
              <a:t>Hyphens</a:t>
            </a:r>
            <a:endParaRPr lang="en-GB" dirty="0">
              <a:latin typeface="+mn-lt"/>
            </a:endParaRPr>
          </a:p>
        </p:txBody>
      </p:sp>
      <p:sp>
        <p:nvSpPr>
          <p:cNvPr id="15" name="Title 3"/>
          <p:cNvSpPr txBox="1">
            <a:spLocks/>
          </p:cNvSpPr>
          <p:nvPr/>
        </p:nvSpPr>
        <p:spPr>
          <a:xfrm>
            <a:off x="968777" y="5788106"/>
            <a:ext cx="2146967" cy="714456"/>
          </a:xfrm>
          <a:prstGeom prst="rect">
            <a:avLst/>
          </a:prstGeom>
        </p:spPr>
        <p:txBody>
          <a:bodyPr vert="horz" lIns="91440" tIns="45720" rIns="91440" bIns="45720" rtlCol="0" anchor="t">
            <a:normAutofit fontScale="55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Expanded Noun Phrases</a:t>
            </a:r>
            <a:endParaRPr lang="en-GB" dirty="0">
              <a:latin typeface="+mn-lt"/>
            </a:endParaRPr>
          </a:p>
        </p:txBody>
      </p:sp>
      <p:sp>
        <p:nvSpPr>
          <p:cNvPr id="16" name="Title 3"/>
          <p:cNvSpPr txBox="1">
            <a:spLocks/>
          </p:cNvSpPr>
          <p:nvPr/>
        </p:nvSpPr>
        <p:spPr>
          <a:xfrm>
            <a:off x="968777" y="3606696"/>
            <a:ext cx="2146967" cy="714456"/>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Subjunctive</a:t>
            </a:r>
            <a:endParaRPr lang="en-GB" dirty="0">
              <a:latin typeface="+mn-lt"/>
            </a:endParaRPr>
          </a:p>
        </p:txBody>
      </p:sp>
      <p:sp>
        <p:nvSpPr>
          <p:cNvPr id="26" name="TextBox 25"/>
          <p:cNvSpPr txBox="1"/>
          <p:nvPr/>
        </p:nvSpPr>
        <p:spPr>
          <a:xfrm>
            <a:off x="4941337" y="363386"/>
            <a:ext cx="1612911" cy="646331"/>
          </a:xfrm>
          <a:prstGeom prst="rect">
            <a:avLst/>
          </a:prstGeom>
          <a:solidFill>
            <a:srgbClr val="FFFF00"/>
          </a:solidFill>
        </p:spPr>
        <p:txBody>
          <a:bodyPr wrap="square" rtlCol="0">
            <a:spAutoFit/>
          </a:bodyPr>
          <a:lstStyle/>
          <a:p>
            <a:r>
              <a:rPr lang="en-GB" dirty="0" smtClean="0"/>
              <a:t>Click </a:t>
            </a:r>
            <a:r>
              <a:rPr lang="en-GB" dirty="0" err="1" smtClean="0"/>
              <a:t>i</a:t>
            </a:r>
            <a:r>
              <a:rPr lang="en-GB" dirty="0" smtClean="0"/>
              <a:t> button for each topic.</a:t>
            </a:r>
            <a:endParaRPr lang="en-GB" dirty="0"/>
          </a:p>
        </p:txBody>
      </p:sp>
      <p:sp>
        <p:nvSpPr>
          <p:cNvPr id="27" name="Title 3"/>
          <p:cNvSpPr txBox="1">
            <a:spLocks/>
          </p:cNvSpPr>
          <p:nvPr/>
        </p:nvSpPr>
        <p:spPr>
          <a:xfrm>
            <a:off x="4941337" y="1403499"/>
            <a:ext cx="2146967" cy="714456"/>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u="sng" dirty="0" smtClean="0">
                <a:latin typeface="Letter-join Plus 8" panose="02000505000000020003" pitchFamily="50" charset="0"/>
              </a:rPr>
              <a:t>Direct Speech</a:t>
            </a:r>
            <a:endParaRPr lang="en-GB" dirty="0">
              <a:latin typeface="+mn-lt"/>
            </a:endParaRPr>
          </a:p>
        </p:txBody>
      </p:sp>
      <p:sp>
        <p:nvSpPr>
          <p:cNvPr id="5" name="Action Button: Information 4">
            <a:hlinkClick r:id="rId3" action="ppaction://hlinksldjump" highlightClick="1"/>
          </p:cNvPr>
          <p:cNvSpPr/>
          <p:nvPr/>
        </p:nvSpPr>
        <p:spPr>
          <a:xfrm>
            <a:off x="3115744" y="1403500"/>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Information 27">
            <a:hlinkClick r:id="rId4" action="ppaction://hlinksldjump" highlightClick="1"/>
          </p:cNvPr>
          <p:cNvSpPr/>
          <p:nvPr/>
        </p:nvSpPr>
        <p:spPr>
          <a:xfrm>
            <a:off x="3115744" y="2418238"/>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ction Button: Information 28">
            <a:hlinkClick r:id="rId5" action="ppaction://hlinksldjump" highlightClick="1"/>
          </p:cNvPr>
          <p:cNvSpPr/>
          <p:nvPr/>
        </p:nvSpPr>
        <p:spPr>
          <a:xfrm>
            <a:off x="3115744" y="3473289"/>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ction Button: Information 29">
            <a:hlinkClick r:id="rId6" action="ppaction://hlinksldjump" highlightClick="1"/>
          </p:cNvPr>
          <p:cNvSpPr/>
          <p:nvPr/>
        </p:nvSpPr>
        <p:spPr>
          <a:xfrm>
            <a:off x="3115744" y="4587778"/>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ction Button: Information 30">
            <a:hlinkClick r:id="rId7" action="ppaction://hlinksldjump" highlightClick="1"/>
          </p:cNvPr>
          <p:cNvSpPr/>
          <p:nvPr/>
        </p:nvSpPr>
        <p:spPr>
          <a:xfrm>
            <a:off x="3115743" y="5792262"/>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ction Button: Information 31">
            <a:hlinkClick r:id="rId8" action="ppaction://hlinksldjump" highlightClick="1"/>
          </p:cNvPr>
          <p:cNvSpPr/>
          <p:nvPr/>
        </p:nvSpPr>
        <p:spPr>
          <a:xfrm>
            <a:off x="7143497" y="1399344"/>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Information 32">
            <a:hlinkClick r:id="rId9" action="ppaction://hlinksldjump" highlightClick="1"/>
          </p:cNvPr>
          <p:cNvSpPr/>
          <p:nvPr/>
        </p:nvSpPr>
        <p:spPr>
          <a:xfrm>
            <a:off x="7143497" y="2414082"/>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ction Button: Information 33">
            <a:hlinkClick r:id="rId10" action="ppaction://hlinksldjump" highlightClick="1"/>
          </p:cNvPr>
          <p:cNvSpPr/>
          <p:nvPr/>
        </p:nvSpPr>
        <p:spPr>
          <a:xfrm>
            <a:off x="7143497" y="3635383"/>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ction Button: Information 34">
            <a:hlinkClick r:id="rId11" action="ppaction://hlinksldjump" highlightClick="1"/>
          </p:cNvPr>
          <p:cNvSpPr/>
          <p:nvPr/>
        </p:nvSpPr>
        <p:spPr>
          <a:xfrm>
            <a:off x="7143497" y="4749872"/>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ction Button: Information 36">
            <a:hlinkClick r:id="rId12" action="ppaction://hlinksldjump" highlightClick="1"/>
          </p:cNvPr>
          <p:cNvSpPr/>
          <p:nvPr/>
        </p:nvSpPr>
        <p:spPr>
          <a:xfrm>
            <a:off x="10540721" y="1399344"/>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ction Button: Information 37">
            <a:hlinkClick r:id="rId13" action="ppaction://hlinksldjump" highlightClick="1"/>
          </p:cNvPr>
          <p:cNvSpPr/>
          <p:nvPr/>
        </p:nvSpPr>
        <p:spPr>
          <a:xfrm>
            <a:off x="10540721" y="2414082"/>
            <a:ext cx="691485" cy="619868"/>
          </a:xfrm>
          <a:prstGeom prst="actionButtonInform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093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36" y="199927"/>
            <a:ext cx="2822584" cy="1225024"/>
          </a:xfrm>
          <a:solidFill>
            <a:srgbClr val="FFFF00"/>
          </a:solidFill>
        </p:spPr>
        <p:txBody>
          <a:bodyPr anchor="t">
            <a:noAutofit/>
          </a:bodyPr>
          <a:lstStyle/>
          <a:p>
            <a:r>
              <a:rPr lang="en-GB" sz="3200" dirty="0" smtClean="0">
                <a:latin typeface="SassoonPrimaryInfant" panose="00000400000000000000" pitchFamily="2" charset="0"/>
              </a:rPr>
              <a:t>Step 1: </a:t>
            </a:r>
            <a:br>
              <a:rPr lang="en-GB" sz="3200" dirty="0" smtClean="0">
                <a:latin typeface="SassoonPrimaryInfant" panose="00000400000000000000" pitchFamily="2" charset="0"/>
              </a:rPr>
            </a:br>
            <a:r>
              <a:rPr lang="en-GB" sz="3200" dirty="0" smtClean="0">
                <a:latin typeface="SassoonPrimaryInfant" panose="00000400000000000000" pitchFamily="2" charset="0"/>
              </a:rPr>
              <a:t>Present or past?</a:t>
            </a:r>
            <a:endParaRPr lang="en-GB" sz="3200" dirty="0">
              <a:latin typeface="SassoonPrimaryInfant" panose="00000400000000000000" pitchFamily="2" charset="0"/>
            </a:endParaRPr>
          </a:p>
        </p:txBody>
      </p:sp>
      <p:sp>
        <p:nvSpPr>
          <p:cNvPr id="3" name="Title 1"/>
          <p:cNvSpPr txBox="1">
            <a:spLocks/>
          </p:cNvSpPr>
          <p:nvPr/>
        </p:nvSpPr>
        <p:spPr>
          <a:xfrm>
            <a:off x="3546088" y="192792"/>
            <a:ext cx="8136904" cy="1784196"/>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noProof="0" dirty="0" smtClean="0">
                <a:solidFill>
                  <a:srgbClr val="7030A0"/>
                </a:solidFill>
                <a:latin typeface="SassoonPrimaryInfant" panose="00000400000000000000" pitchFamily="2" charset="0"/>
              </a:rPr>
              <a:t>Step 2:</a:t>
            </a:r>
            <a:r>
              <a:rPr kumimoji="0" lang="en-GB" sz="3600" b="0" i="0" u="sng"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ONE VERB</a:t>
            </a: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a:t>
            </a:r>
            <a:r>
              <a:rPr kumimoji="0" lang="en-GB" sz="3600" b="0" i="0" u="sng"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TWO VERBS</a:t>
            </a: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a:r>
            <a:b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Simple			Perfect</a:t>
            </a:r>
            <a:b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Progressive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4" name="Title 1"/>
          <p:cNvSpPr txBox="1">
            <a:spLocks/>
          </p:cNvSpPr>
          <p:nvPr/>
        </p:nvSpPr>
        <p:spPr>
          <a:xfrm>
            <a:off x="556236" y="2289221"/>
            <a:ext cx="547736"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I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5" name="Title 1"/>
          <p:cNvSpPr txBox="1">
            <a:spLocks/>
          </p:cNvSpPr>
          <p:nvPr/>
        </p:nvSpPr>
        <p:spPr>
          <a:xfrm>
            <a:off x="4871758" y="2289221"/>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played</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6" name="Title 1"/>
          <p:cNvSpPr txBox="1">
            <a:spLocks/>
          </p:cNvSpPr>
          <p:nvPr/>
        </p:nvSpPr>
        <p:spPr>
          <a:xfrm>
            <a:off x="9131524" y="2311523"/>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football.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7" name="Title 1"/>
          <p:cNvSpPr txBox="1">
            <a:spLocks/>
          </p:cNvSpPr>
          <p:nvPr/>
        </p:nvSpPr>
        <p:spPr>
          <a:xfrm>
            <a:off x="3856997" y="2977375"/>
            <a:ext cx="1774369" cy="629983"/>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SassoonPrimaryInfant" panose="00000400000000000000" pitchFamily="2" charset="0"/>
                <a:ea typeface="+mj-ea"/>
                <a:cs typeface="+mj-cs"/>
              </a:rPr>
              <a:t>s</a:t>
            </a: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imple</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8" name="Title 1"/>
          <p:cNvSpPr txBox="1">
            <a:spLocks/>
          </p:cNvSpPr>
          <p:nvPr/>
        </p:nvSpPr>
        <p:spPr>
          <a:xfrm>
            <a:off x="5631366" y="2977375"/>
            <a:ext cx="1304693" cy="629983"/>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past</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9" name="Title 1"/>
          <p:cNvSpPr txBox="1">
            <a:spLocks/>
          </p:cNvSpPr>
          <p:nvPr/>
        </p:nvSpPr>
        <p:spPr>
          <a:xfrm>
            <a:off x="556236" y="4585443"/>
            <a:ext cx="547736"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I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0" name="Title 1"/>
          <p:cNvSpPr txBox="1">
            <a:spLocks/>
          </p:cNvSpPr>
          <p:nvPr/>
        </p:nvSpPr>
        <p:spPr>
          <a:xfrm>
            <a:off x="4871758" y="4585443"/>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played</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1" name="Title 1"/>
          <p:cNvSpPr txBox="1">
            <a:spLocks/>
          </p:cNvSpPr>
          <p:nvPr/>
        </p:nvSpPr>
        <p:spPr>
          <a:xfrm>
            <a:off x="9131524" y="4607745"/>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football.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2" name="Title 1"/>
          <p:cNvSpPr txBox="1">
            <a:spLocks/>
          </p:cNvSpPr>
          <p:nvPr/>
        </p:nvSpPr>
        <p:spPr>
          <a:xfrm>
            <a:off x="3210228" y="4607745"/>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have</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3" name="Title 1"/>
          <p:cNvSpPr txBox="1">
            <a:spLocks/>
          </p:cNvSpPr>
          <p:nvPr/>
        </p:nvSpPr>
        <p:spPr>
          <a:xfrm>
            <a:off x="1938986" y="5346821"/>
            <a:ext cx="1774369" cy="629983"/>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perfect</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4" name="Up Arrow 13"/>
          <p:cNvSpPr/>
          <p:nvPr/>
        </p:nvSpPr>
        <p:spPr>
          <a:xfrm>
            <a:off x="3546088" y="5121508"/>
            <a:ext cx="310909" cy="9478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1"/>
          <p:cNvSpPr txBox="1">
            <a:spLocks/>
          </p:cNvSpPr>
          <p:nvPr/>
        </p:nvSpPr>
        <p:spPr>
          <a:xfrm>
            <a:off x="2541154" y="6069362"/>
            <a:ext cx="2822584" cy="702526"/>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always look at the first verb – the auxiliary verb</a:t>
            </a:r>
            <a:endParaRPr kumimoji="0" lang="en-GB" sz="20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6" name="Title 1"/>
          <p:cNvSpPr txBox="1">
            <a:spLocks/>
          </p:cNvSpPr>
          <p:nvPr/>
        </p:nvSpPr>
        <p:spPr>
          <a:xfrm>
            <a:off x="3814380" y="5366155"/>
            <a:ext cx="1649720" cy="629983"/>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present</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7" name="Title 1"/>
          <p:cNvSpPr txBox="1">
            <a:spLocks/>
          </p:cNvSpPr>
          <p:nvPr/>
        </p:nvSpPr>
        <p:spPr>
          <a:xfrm>
            <a:off x="556236" y="1487668"/>
            <a:ext cx="2822584" cy="50351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SassoonPrimaryInfant" panose="00000400000000000000" pitchFamily="2" charset="0"/>
              </a:rPr>
              <a:t>Look at the first verb!</a:t>
            </a:r>
            <a:endParaRPr lang="en-GB" sz="2000" b="1" dirty="0">
              <a:latin typeface="SassoonPrimaryInfant" panose="00000400000000000000" pitchFamily="2" charset="0"/>
            </a:endParaRPr>
          </a:p>
        </p:txBody>
      </p:sp>
    </p:spTree>
    <p:extLst>
      <p:ext uri="{BB962C8B-B14F-4D97-AF65-F5344CB8AC3E}">
        <p14:creationId xmlns:p14="http://schemas.microsoft.com/office/powerpoint/2010/main" val="31045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p:bldP spid="10" grpId="0"/>
      <p:bldP spid="11" grpId="0"/>
      <p:bldP spid="12" grpId="0"/>
      <p:bldP spid="14" grpId="0" animBg="1"/>
      <p:bldP spid="15" grpId="0" animBg="1"/>
      <p:bldP spid="1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994122"/>
          </a:xfrm>
        </p:spPr>
        <p:txBody>
          <a:bodyPr>
            <a:normAutofit/>
          </a:bodyPr>
          <a:lstStyle/>
          <a:p>
            <a:r>
              <a:rPr lang="en-GB" sz="3200" dirty="0">
                <a:solidFill>
                  <a:srgbClr val="7030A0"/>
                </a:solidFill>
              </a:rPr>
              <a:t>Dashes</a:t>
            </a:r>
          </a:p>
        </p:txBody>
      </p:sp>
      <p:sp>
        <p:nvSpPr>
          <p:cNvPr id="16388" name="Rectangle 3"/>
          <p:cNvSpPr>
            <a:spLocks noGrp="1" noChangeArrowheads="1"/>
          </p:cNvSpPr>
          <p:nvPr>
            <p:ph type="body" idx="1"/>
          </p:nvPr>
        </p:nvSpPr>
        <p:spPr>
          <a:xfrm>
            <a:off x="1137684" y="1124744"/>
            <a:ext cx="9134780" cy="5544344"/>
          </a:xfrm>
        </p:spPr>
        <p:txBody>
          <a:bodyPr>
            <a:normAutofit/>
          </a:bodyPr>
          <a:lstStyle/>
          <a:p>
            <a:pPr marL="514350" indent="-514350">
              <a:buNone/>
            </a:pPr>
            <a:r>
              <a:rPr lang="en-GB" sz="2800" dirty="0" smtClean="0"/>
              <a:t>Dashes can also show interruption:</a:t>
            </a:r>
          </a:p>
          <a:p>
            <a:pPr marL="514350" indent="-514350">
              <a:buNone/>
            </a:pPr>
            <a:endParaRPr lang="en-GB" sz="2800" dirty="0" smtClean="0">
              <a:solidFill>
                <a:srgbClr val="7030A0"/>
              </a:solidFill>
            </a:endParaRPr>
          </a:p>
          <a:p>
            <a:pPr>
              <a:buNone/>
            </a:pPr>
            <a:r>
              <a:rPr lang="en-GB" sz="2800" dirty="0" smtClean="0">
                <a:solidFill>
                  <a:srgbClr val="7030A0"/>
                </a:solidFill>
              </a:rPr>
              <a:t>"The girl is my</a:t>
            </a:r>
            <a:r>
              <a:rPr lang="en-GB" sz="2800" b="1" dirty="0" smtClean="0">
                <a:solidFill>
                  <a:srgbClr val="7030A0"/>
                </a:solidFill>
              </a:rPr>
              <a:t>-</a:t>
            </a:r>
            <a:r>
              <a:rPr lang="en-GB" sz="2800" dirty="0" smtClean="0">
                <a:solidFill>
                  <a:srgbClr val="7030A0"/>
                </a:solidFill>
              </a:rPr>
              <a:t>"</a:t>
            </a:r>
          </a:p>
          <a:p>
            <a:pPr>
              <a:buNone/>
            </a:pPr>
            <a:r>
              <a:rPr lang="en-GB" sz="2800" dirty="0" smtClean="0">
                <a:solidFill>
                  <a:srgbClr val="7030A0"/>
                </a:solidFill>
              </a:rPr>
              <a:t>"Sister," interrupted Miles. "She looks just like you."</a:t>
            </a:r>
          </a:p>
          <a:p>
            <a:pPr marL="514350" indent="-514350">
              <a:buNone/>
            </a:pPr>
            <a:endParaRPr lang="en-GB" sz="2800" dirty="0" smtClean="0">
              <a:solidFill>
                <a:srgbClr val="7030A0"/>
              </a:solidFill>
            </a:endParaRPr>
          </a:p>
        </p:txBody>
      </p:sp>
    </p:spTree>
    <p:extLst>
      <p:ext uri="{BB962C8B-B14F-4D97-AF65-F5344CB8AC3E}">
        <p14:creationId xmlns:p14="http://schemas.microsoft.com/office/powerpoint/2010/main" val="25782270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994122"/>
          </a:xfrm>
        </p:spPr>
        <p:txBody>
          <a:bodyPr>
            <a:normAutofit/>
          </a:bodyPr>
          <a:lstStyle/>
          <a:p>
            <a:r>
              <a:rPr lang="en-GB" sz="3200" dirty="0">
                <a:solidFill>
                  <a:srgbClr val="7030A0"/>
                </a:solidFill>
              </a:rPr>
              <a:t>Dashes</a:t>
            </a:r>
          </a:p>
        </p:txBody>
      </p:sp>
      <p:sp>
        <p:nvSpPr>
          <p:cNvPr id="16388" name="Rectangle 3"/>
          <p:cNvSpPr>
            <a:spLocks noGrp="1" noChangeArrowheads="1"/>
          </p:cNvSpPr>
          <p:nvPr>
            <p:ph type="body" idx="1"/>
          </p:nvPr>
        </p:nvSpPr>
        <p:spPr>
          <a:xfrm>
            <a:off x="925033" y="1124744"/>
            <a:ext cx="9347431" cy="5112568"/>
          </a:xfrm>
        </p:spPr>
        <p:txBody>
          <a:bodyPr>
            <a:normAutofit/>
          </a:bodyPr>
          <a:lstStyle/>
          <a:p>
            <a:pPr marL="514350" indent="-514350">
              <a:buNone/>
            </a:pPr>
            <a:r>
              <a:rPr lang="en-GB" sz="2800" dirty="0" smtClean="0"/>
              <a:t>Dashes are </a:t>
            </a:r>
            <a:r>
              <a:rPr lang="en-GB" sz="2800" u="sng" dirty="0" smtClean="0"/>
              <a:t>not</a:t>
            </a:r>
            <a:r>
              <a:rPr lang="en-GB" sz="2800" dirty="0" smtClean="0"/>
              <a:t> the same as hyphens.</a:t>
            </a:r>
          </a:p>
          <a:p>
            <a:pPr marL="514350" indent="-514350">
              <a:buNone/>
            </a:pPr>
            <a:endParaRPr lang="en-GB" sz="2800" dirty="0" smtClean="0">
              <a:solidFill>
                <a:srgbClr val="7030A0"/>
              </a:solidFill>
            </a:endParaRPr>
          </a:p>
          <a:p>
            <a:pPr marL="514350" indent="-514350">
              <a:buNone/>
            </a:pPr>
            <a:r>
              <a:rPr lang="en-GB" sz="2800" dirty="0" smtClean="0">
                <a:solidFill>
                  <a:srgbClr val="7030A0"/>
                </a:solidFill>
              </a:rPr>
              <a:t>Hyphens are little (</a:t>
            </a:r>
            <a:r>
              <a:rPr lang="en-GB" sz="2800" dirty="0" smtClean="0"/>
              <a:t>forty-six, re-read, up-to-date, co-operate</a:t>
            </a:r>
            <a:r>
              <a:rPr lang="en-GB" sz="2800" dirty="0" smtClean="0">
                <a:solidFill>
                  <a:srgbClr val="7030A0"/>
                </a:solidFill>
              </a:rPr>
              <a:t>) </a:t>
            </a:r>
            <a:br>
              <a:rPr lang="en-GB" sz="2800" dirty="0" smtClean="0">
                <a:solidFill>
                  <a:srgbClr val="7030A0"/>
                </a:solidFill>
              </a:rPr>
            </a:br>
            <a:r>
              <a:rPr lang="en-GB" sz="2800" dirty="0" smtClean="0">
                <a:solidFill>
                  <a:srgbClr val="7030A0"/>
                </a:solidFill>
              </a:rPr>
              <a:t>and stick words together.</a:t>
            </a:r>
          </a:p>
          <a:p>
            <a:pPr marL="514350" indent="-514350">
              <a:buNone/>
            </a:pPr>
            <a:endParaRPr lang="en-GB" sz="2800" dirty="0" smtClean="0">
              <a:solidFill>
                <a:srgbClr val="7030A0"/>
              </a:solidFill>
            </a:endParaRPr>
          </a:p>
          <a:p>
            <a:pPr marL="514350" indent="-514350">
              <a:buNone/>
            </a:pPr>
            <a:r>
              <a:rPr lang="en-GB" sz="2800" dirty="0" smtClean="0">
                <a:solidFill>
                  <a:srgbClr val="7030A0"/>
                </a:solidFill>
              </a:rPr>
              <a:t>Dashes are longer (</a:t>
            </a:r>
            <a:r>
              <a:rPr lang="en-GB" sz="2800" dirty="0" smtClean="0"/>
              <a:t>I needed to join my handwriting </a:t>
            </a:r>
            <a:r>
              <a:rPr lang="en-GB" sz="2800" b="1" dirty="0" smtClean="0"/>
              <a:t>–</a:t>
            </a:r>
            <a:r>
              <a:rPr lang="en-GB" sz="2800" dirty="0" smtClean="0"/>
              <a:t> all Year Sixes were practising!</a:t>
            </a:r>
            <a:r>
              <a:rPr lang="en-GB" sz="2800" dirty="0" smtClean="0">
                <a:solidFill>
                  <a:srgbClr val="7030A0"/>
                </a:solidFill>
              </a:rPr>
              <a:t>) and separate words and clauses.</a:t>
            </a:r>
          </a:p>
        </p:txBody>
      </p:sp>
    </p:spTree>
    <p:extLst>
      <p:ext uri="{BB962C8B-B14F-4D97-AF65-F5344CB8AC3E}">
        <p14:creationId xmlns:p14="http://schemas.microsoft.com/office/powerpoint/2010/main" val="594747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994122"/>
          </a:xfrm>
        </p:spPr>
        <p:txBody>
          <a:bodyPr>
            <a:normAutofit/>
          </a:bodyPr>
          <a:lstStyle/>
          <a:p>
            <a:r>
              <a:rPr lang="en-GB" sz="3200" dirty="0">
                <a:solidFill>
                  <a:srgbClr val="7030A0"/>
                </a:solidFill>
              </a:rPr>
              <a:t>Hyphens</a:t>
            </a:r>
          </a:p>
        </p:txBody>
      </p:sp>
      <p:sp>
        <p:nvSpPr>
          <p:cNvPr id="16388" name="Rectangle 3"/>
          <p:cNvSpPr>
            <a:spLocks noGrp="1" noChangeArrowheads="1"/>
          </p:cNvSpPr>
          <p:nvPr>
            <p:ph type="body" idx="1"/>
          </p:nvPr>
        </p:nvSpPr>
        <p:spPr>
          <a:xfrm>
            <a:off x="1981200" y="1124744"/>
            <a:ext cx="8291264" cy="5112568"/>
          </a:xfrm>
        </p:spPr>
        <p:txBody>
          <a:bodyPr>
            <a:normAutofit/>
          </a:bodyPr>
          <a:lstStyle/>
          <a:p>
            <a:pPr marL="514350" indent="-514350">
              <a:buNone/>
            </a:pPr>
            <a:r>
              <a:rPr lang="en-GB" sz="3200" dirty="0" smtClean="0"/>
              <a:t>Remember: Little hyphen, BIG DASH</a:t>
            </a:r>
          </a:p>
          <a:p>
            <a:pPr marL="514350" indent="-514350">
              <a:buNone/>
            </a:pPr>
            <a:r>
              <a:rPr lang="en-GB" sz="3200" dirty="0" smtClean="0">
                <a:solidFill>
                  <a:srgbClr val="7030A0"/>
                </a:solidFill>
              </a:rPr>
              <a:t>Hyphens make compound words.</a:t>
            </a:r>
          </a:p>
        </p:txBody>
      </p:sp>
      <p:graphicFrame>
        <p:nvGraphicFramePr>
          <p:cNvPr id="2" name="Table 1"/>
          <p:cNvGraphicFramePr>
            <a:graphicFrameLocks noGrp="1"/>
          </p:cNvGraphicFramePr>
          <p:nvPr>
            <p:extLst>
              <p:ext uri="{D42A27DB-BD31-4B8C-83A1-F6EECF244321}">
                <p14:modId xmlns:p14="http://schemas.microsoft.com/office/powerpoint/2010/main" val="3226004999"/>
              </p:ext>
            </p:extLst>
          </p:nvPr>
        </p:nvGraphicFramePr>
        <p:xfrm>
          <a:off x="1125279" y="2603175"/>
          <a:ext cx="9941441" cy="3481832"/>
        </p:xfrm>
        <a:graphic>
          <a:graphicData uri="http://schemas.openxmlformats.org/drawingml/2006/table">
            <a:tbl>
              <a:tblPr/>
              <a:tblGrid>
                <a:gridCol w="3614730">
                  <a:extLst>
                    <a:ext uri="{9D8B030D-6E8A-4147-A177-3AD203B41FA5}">
                      <a16:colId xmlns:a16="http://schemas.microsoft.com/office/drawing/2014/main" val="3848367423"/>
                    </a:ext>
                  </a:extLst>
                </a:gridCol>
                <a:gridCol w="3247637">
                  <a:extLst>
                    <a:ext uri="{9D8B030D-6E8A-4147-A177-3AD203B41FA5}">
                      <a16:colId xmlns:a16="http://schemas.microsoft.com/office/drawing/2014/main" val="3275074957"/>
                    </a:ext>
                  </a:extLst>
                </a:gridCol>
                <a:gridCol w="3079074">
                  <a:extLst>
                    <a:ext uri="{9D8B030D-6E8A-4147-A177-3AD203B41FA5}">
                      <a16:colId xmlns:a16="http://schemas.microsoft.com/office/drawing/2014/main" val="2010580216"/>
                    </a:ext>
                  </a:extLst>
                </a:gridCol>
              </a:tblGrid>
              <a:tr h="1015594">
                <a:tc>
                  <a:txBody>
                    <a:bodyPr/>
                    <a:lstStyle/>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twenty-four</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brightly-</a:t>
                      </a:r>
                      <a:r>
                        <a:rPr lang="en-US" sz="2400" kern="1400" dirty="0" err="1">
                          <a:ln>
                            <a:noFill/>
                          </a:ln>
                          <a:solidFill>
                            <a:srgbClr val="000000"/>
                          </a:solidFill>
                          <a:effectLst/>
                          <a:latin typeface="SassoonPrimaryInfant" panose="00000400000000000000" pitchFamily="2" charset="0"/>
                        </a:rPr>
                        <a:t>coloured</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partially-hidden</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brightly-lit</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pitch-black</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cherry-red</a:t>
                      </a:r>
                      <a:br>
                        <a:rPr lang="en-US" sz="2400" kern="1400" dirty="0">
                          <a:ln>
                            <a:noFill/>
                          </a:ln>
                          <a:solidFill>
                            <a:srgbClr val="000000"/>
                          </a:solidFill>
                          <a:effectLst/>
                          <a:latin typeface="SassoonPrimaryInfant" panose="00000400000000000000" pitchFamily="2" charset="0"/>
                        </a:rPr>
                      </a:br>
                      <a:r>
                        <a:rPr lang="en-US" sz="2400" kern="1400" dirty="0">
                          <a:ln>
                            <a:noFill/>
                          </a:ln>
                          <a:solidFill>
                            <a:srgbClr val="000000"/>
                          </a:solidFill>
                          <a:effectLst/>
                          <a:latin typeface="SassoonPrimaryInfant" panose="00000400000000000000" pitchFamily="2" charset="0"/>
                        </a:rPr>
                        <a:t>emerald-</a:t>
                      </a:r>
                      <a:r>
                        <a:rPr lang="en-US" sz="2400" kern="1400" dirty="0" err="1">
                          <a:ln>
                            <a:noFill/>
                          </a:ln>
                          <a:solidFill>
                            <a:srgbClr val="000000"/>
                          </a:solidFill>
                          <a:effectLst/>
                          <a:latin typeface="SassoonPrimaryInfant" panose="00000400000000000000" pitchFamily="2" charset="0"/>
                        </a:rPr>
                        <a:t>coloured</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plant-eating</a:t>
                      </a:r>
                      <a:endParaRPr lang="en-US" sz="3200" kern="1400" dirty="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ten-minute</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hair-raising</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mind-blowing</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highly-recommended</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full-scale</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densely-packed</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world-famous</a:t>
                      </a:r>
                      <a:endParaRPr lang="en-US" sz="3200" kern="1400" dirty="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world-renowned</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record-breaking</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adrenaline-pumping</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high-energy</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all-inclusive</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long-suppressed</a:t>
                      </a:r>
                      <a:endParaRPr lang="en-US" sz="3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400" kern="1400" dirty="0">
                          <a:ln>
                            <a:noFill/>
                          </a:ln>
                          <a:solidFill>
                            <a:srgbClr val="000000"/>
                          </a:solidFill>
                          <a:effectLst/>
                          <a:latin typeface="SassoonPrimaryInfant" panose="00000400000000000000" pitchFamily="2" charset="0"/>
                        </a:rPr>
                        <a:t> </a:t>
                      </a:r>
                      <a:endParaRPr lang="en-US" sz="3200" kern="1400" dirty="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057155"/>
                  </a:ext>
                </a:extLst>
              </a:tr>
            </a:tbl>
          </a:graphicData>
        </a:graphic>
      </p:graphicFrame>
    </p:spTree>
    <p:extLst>
      <p:ext uri="{BB962C8B-B14F-4D97-AF65-F5344CB8AC3E}">
        <p14:creationId xmlns:p14="http://schemas.microsoft.com/office/powerpoint/2010/main" val="41075425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53559" y="1101727"/>
            <a:ext cx="8211436" cy="1067316"/>
          </a:xfrm>
          <a:solidFill>
            <a:schemeClr val="accent6">
              <a:lumMod val="60000"/>
              <a:lumOff val="40000"/>
            </a:schemeClr>
          </a:solidFill>
        </p:spPr>
        <p:txBody>
          <a:bodyPr>
            <a:normAutofit fontScale="90000"/>
          </a:bodyPr>
          <a:lstStyle/>
          <a:p>
            <a:pPr>
              <a:defRPr/>
            </a:pPr>
            <a:r>
              <a:rPr lang="en-GB" sz="2400" dirty="0">
                <a:latin typeface="+mn-lt"/>
              </a:rPr>
              <a:t>When we use dashes, brackets or commas </a:t>
            </a:r>
            <a:r>
              <a:rPr lang="en-GB" sz="2400" dirty="0" smtClean="0">
                <a:latin typeface="+mn-lt"/>
              </a:rPr>
              <a:t/>
            </a:r>
            <a:br>
              <a:rPr lang="en-GB" sz="2400" dirty="0" smtClean="0">
                <a:latin typeface="+mn-lt"/>
              </a:rPr>
            </a:br>
            <a:r>
              <a:rPr lang="en-GB" sz="2400" dirty="0" smtClean="0">
                <a:latin typeface="+mn-lt"/>
              </a:rPr>
              <a:t>to </a:t>
            </a:r>
            <a:r>
              <a:rPr lang="en-GB" sz="2400" dirty="0">
                <a:latin typeface="+mn-lt"/>
              </a:rPr>
              <a:t>separate something that we have inserted/put in a sentence. </a:t>
            </a:r>
            <a:r>
              <a:rPr lang="en-GB" sz="2400" dirty="0" smtClean="0">
                <a:latin typeface="+mn-lt"/>
              </a:rPr>
              <a:t/>
            </a:r>
            <a:br>
              <a:rPr lang="en-GB" sz="2400" dirty="0" smtClean="0">
                <a:latin typeface="+mn-lt"/>
              </a:rPr>
            </a:br>
            <a:r>
              <a:rPr lang="en-GB" sz="2400" b="1" dirty="0" smtClean="0">
                <a:solidFill>
                  <a:srgbClr val="7030A0"/>
                </a:solidFill>
                <a:latin typeface="+mn-lt"/>
              </a:rPr>
              <a:t>If </a:t>
            </a:r>
            <a:r>
              <a:rPr lang="en-GB" sz="2400" b="1" dirty="0">
                <a:solidFill>
                  <a:srgbClr val="7030A0"/>
                </a:solidFill>
                <a:latin typeface="+mn-lt"/>
              </a:rPr>
              <a:t>we took it out, the sentence would still make sense.</a:t>
            </a:r>
            <a:endParaRPr lang="en-GB" sz="2400" b="1" dirty="0">
              <a:latin typeface="+mn-lt"/>
            </a:endParaRPr>
          </a:p>
        </p:txBody>
      </p:sp>
      <p:sp>
        <p:nvSpPr>
          <p:cNvPr id="3" name="Content Placeholder 2"/>
          <p:cNvSpPr>
            <a:spLocks noGrp="1"/>
          </p:cNvSpPr>
          <p:nvPr>
            <p:ph sz="quarter" idx="4294967295"/>
          </p:nvPr>
        </p:nvSpPr>
        <p:spPr>
          <a:xfrm>
            <a:off x="1028498" y="2393360"/>
            <a:ext cx="9817504" cy="3311525"/>
          </a:xfrm>
          <a:prstGeom prst="rect">
            <a:avLst/>
          </a:prstGeom>
        </p:spPr>
        <p:txBody>
          <a:bodyPr>
            <a:noAutofit/>
          </a:bodyPr>
          <a:lstStyle/>
          <a:p>
            <a:pPr>
              <a:spcAft>
                <a:spcPts val="0"/>
              </a:spcAft>
              <a:buFont typeface="Arial" panose="020B0604020202020204" pitchFamily="34" charset="0"/>
              <a:buChar char="•"/>
              <a:defRPr/>
            </a:pPr>
            <a:r>
              <a:rPr lang="en-GB" altLang="en-US" sz="2800" dirty="0" smtClean="0"/>
              <a:t>When we get there </a:t>
            </a:r>
            <a:r>
              <a:rPr lang="en-GB" altLang="en-US" sz="2800" b="1" dirty="0" smtClean="0"/>
              <a:t>-</a:t>
            </a:r>
            <a:r>
              <a:rPr lang="en-GB" altLang="en-US" sz="2800" dirty="0" smtClean="0"/>
              <a:t> if we get there </a:t>
            </a:r>
            <a:r>
              <a:rPr lang="en-GB" altLang="en-US" sz="2800" b="1" dirty="0" smtClean="0"/>
              <a:t>-</a:t>
            </a:r>
            <a:r>
              <a:rPr lang="en-GB" altLang="en-US" sz="2800" dirty="0" smtClean="0"/>
              <a:t> I'll have something to say to him about his confounded map.</a:t>
            </a:r>
          </a:p>
          <a:p>
            <a:pPr>
              <a:spcAft>
                <a:spcPts val="0"/>
              </a:spcAft>
              <a:buFont typeface="Arial" panose="020B0604020202020204" pitchFamily="34" charset="0"/>
              <a:buChar char="•"/>
              <a:defRPr/>
            </a:pPr>
            <a:endParaRPr lang="en-GB" altLang="en-US" sz="2800" dirty="0" smtClean="0"/>
          </a:p>
          <a:p>
            <a:pPr>
              <a:spcAft>
                <a:spcPts val="0"/>
              </a:spcAft>
              <a:buFont typeface="Arial" panose="020B0604020202020204" pitchFamily="34" charset="0"/>
              <a:buChar char="•"/>
              <a:defRPr/>
            </a:pPr>
            <a:r>
              <a:rPr lang="en-GB" altLang="en-US" sz="2800" dirty="0" smtClean="0"/>
              <a:t>When we get there </a:t>
            </a:r>
            <a:r>
              <a:rPr lang="en-GB" altLang="en-US" sz="2800" b="1" dirty="0" smtClean="0"/>
              <a:t>(</a:t>
            </a:r>
            <a:r>
              <a:rPr lang="en-GB" altLang="en-US" sz="2800" dirty="0" smtClean="0"/>
              <a:t>if we get there</a:t>
            </a:r>
            <a:r>
              <a:rPr lang="en-GB" altLang="en-US" sz="2800" b="1" dirty="0" smtClean="0"/>
              <a:t>)</a:t>
            </a:r>
            <a:r>
              <a:rPr lang="en-GB" altLang="en-US" sz="2800" dirty="0" smtClean="0"/>
              <a:t>  I'll have something to say to him about his confounded map.</a:t>
            </a:r>
          </a:p>
          <a:p>
            <a:pPr>
              <a:spcAft>
                <a:spcPts val="0"/>
              </a:spcAft>
              <a:buFont typeface="Arial" panose="020B0604020202020204" pitchFamily="34" charset="0"/>
              <a:buChar char="•"/>
              <a:defRPr/>
            </a:pPr>
            <a:endParaRPr lang="en-GB" altLang="en-US" sz="2800" dirty="0" smtClean="0"/>
          </a:p>
          <a:p>
            <a:pPr>
              <a:spcAft>
                <a:spcPts val="0"/>
              </a:spcAft>
              <a:buFont typeface="Arial" panose="020B0604020202020204" pitchFamily="34" charset="0"/>
              <a:buChar char="•"/>
              <a:defRPr/>
            </a:pPr>
            <a:r>
              <a:rPr lang="en-GB" altLang="en-US" sz="2800" dirty="0" smtClean="0"/>
              <a:t>When we get there</a:t>
            </a:r>
            <a:r>
              <a:rPr lang="en-GB" altLang="en-US" sz="2800" b="1" dirty="0" smtClean="0"/>
              <a:t>,</a:t>
            </a:r>
            <a:r>
              <a:rPr lang="en-GB" altLang="en-US" sz="2800" dirty="0" smtClean="0"/>
              <a:t> if we get there</a:t>
            </a:r>
            <a:r>
              <a:rPr lang="en-GB" altLang="en-US" sz="2800" b="1" dirty="0" smtClean="0"/>
              <a:t>,</a:t>
            </a:r>
            <a:r>
              <a:rPr lang="en-GB" altLang="en-US" sz="2800" dirty="0" smtClean="0"/>
              <a:t> I'll have something to say to him about his confounded map.</a:t>
            </a:r>
          </a:p>
        </p:txBody>
      </p:sp>
      <p:sp>
        <p:nvSpPr>
          <p:cNvPr id="4" name="Title 1"/>
          <p:cNvSpPr txBox="1">
            <a:spLocks/>
          </p:cNvSpPr>
          <p:nvPr/>
        </p:nvSpPr>
        <p:spPr>
          <a:xfrm>
            <a:off x="2038350" y="188914"/>
            <a:ext cx="7797800" cy="115093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defRPr/>
            </a:pPr>
            <a:r>
              <a:rPr lang="en-GB" sz="3600" u="sng" cap="none" dirty="0">
                <a:solidFill>
                  <a:schemeClr val="tx1"/>
                </a:solidFill>
              </a:rPr>
              <a:t>Parenthesis</a:t>
            </a:r>
          </a:p>
        </p:txBody>
      </p:sp>
    </p:spTree>
    <p:extLst>
      <p:ext uri="{BB962C8B-B14F-4D97-AF65-F5344CB8AC3E}">
        <p14:creationId xmlns:p14="http://schemas.microsoft.com/office/powerpoint/2010/main" val="707778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31930" y="1556792"/>
            <a:ext cx="9136071" cy="2376264"/>
          </a:xfrm>
          <a:prstGeom prst="rect">
            <a:avLst/>
          </a:prstGeom>
          <a:noFill/>
          <a:ln w="9525">
            <a:noFill/>
            <a:miter lim="800000"/>
            <a:headEnd/>
            <a:tailEnd/>
          </a:ln>
        </p:spPr>
      </p:pic>
    </p:spTree>
    <p:extLst>
      <p:ext uri="{BB962C8B-B14F-4D97-AF65-F5344CB8AC3E}">
        <p14:creationId xmlns:p14="http://schemas.microsoft.com/office/powerpoint/2010/main" val="30962204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99608" y="1916832"/>
            <a:ext cx="9192784" cy="3024336"/>
          </a:xfrm>
          <a:prstGeom prst="rect">
            <a:avLst/>
          </a:prstGeom>
          <a:noFill/>
          <a:ln w="9525">
            <a:noFill/>
            <a:miter lim="800000"/>
            <a:headEnd/>
            <a:tailEnd/>
          </a:ln>
        </p:spPr>
      </p:pic>
    </p:spTree>
    <p:extLst>
      <p:ext uri="{BB962C8B-B14F-4D97-AF65-F5344CB8AC3E}">
        <p14:creationId xmlns:p14="http://schemas.microsoft.com/office/powerpoint/2010/main" val="9753988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631502" y="1196753"/>
            <a:ext cx="8928996" cy="4464496"/>
          </a:xfrm>
          <a:prstGeom prst="rect">
            <a:avLst/>
          </a:prstGeom>
          <a:noFill/>
          <a:ln w="9525">
            <a:noFill/>
            <a:miter lim="800000"/>
            <a:headEnd/>
            <a:tailEnd/>
          </a:ln>
        </p:spPr>
      </p:pic>
    </p:spTree>
    <p:extLst>
      <p:ext uri="{BB962C8B-B14F-4D97-AF65-F5344CB8AC3E}">
        <p14:creationId xmlns:p14="http://schemas.microsoft.com/office/powerpoint/2010/main" val="5212689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579244" y="1196753"/>
            <a:ext cx="9033514" cy="4464496"/>
          </a:xfrm>
          <a:prstGeom prst="rect">
            <a:avLst/>
          </a:prstGeom>
          <a:noFill/>
          <a:ln w="9525">
            <a:noFill/>
            <a:miter lim="800000"/>
            <a:headEnd/>
            <a:tailEnd/>
          </a:ln>
        </p:spPr>
      </p:pic>
    </p:spTree>
    <p:extLst>
      <p:ext uri="{BB962C8B-B14F-4D97-AF65-F5344CB8AC3E}">
        <p14:creationId xmlns:p14="http://schemas.microsoft.com/office/powerpoint/2010/main" val="132316572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994122"/>
          </a:xfrm>
        </p:spPr>
        <p:txBody>
          <a:bodyPr>
            <a:normAutofit/>
          </a:bodyPr>
          <a:lstStyle/>
          <a:p>
            <a:pPr eaLnBrk="1" hangingPunct="1"/>
            <a:r>
              <a:rPr lang="en-GB" sz="4000" dirty="0"/>
              <a:t>Just for fun: Punctuation Power</a:t>
            </a:r>
          </a:p>
        </p:txBody>
      </p:sp>
      <p:sp>
        <p:nvSpPr>
          <p:cNvPr id="16388" name="Rectangle 3"/>
          <p:cNvSpPr>
            <a:spLocks noGrp="1" noChangeArrowheads="1"/>
          </p:cNvSpPr>
          <p:nvPr>
            <p:ph type="body" idx="1"/>
          </p:nvPr>
        </p:nvSpPr>
        <p:spPr>
          <a:xfrm>
            <a:off x="2063552" y="1484784"/>
            <a:ext cx="4042792" cy="5112296"/>
          </a:xfrm>
        </p:spPr>
        <p:txBody>
          <a:bodyPr>
            <a:normAutofit lnSpcReduction="10000"/>
          </a:bodyPr>
          <a:lstStyle/>
          <a:p>
            <a:pPr>
              <a:buNone/>
            </a:pPr>
            <a:r>
              <a:rPr lang="en-GB" dirty="0"/>
              <a:t>Dear John:</a:t>
            </a:r>
          </a:p>
          <a:p>
            <a:pPr>
              <a:buNone/>
            </a:pPr>
            <a:r>
              <a:rPr lang="en-GB" dirty="0"/>
              <a:t>I want a man who knows what love is all about.</a:t>
            </a:r>
          </a:p>
          <a:p>
            <a:pPr>
              <a:buNone/>
            </a:pPr>
            <a:r>
              <a:rPr lang="en-GB" dirty="0"/>
              <a:t>You are generous, kind, thoughtful.</a:t>
            </a:r>
          </a:p>
          <a:p>
            <a:pPr>
              <a:buNone/>
            </a:pPr>
            <a:r>
              <a:rPr lang="en-GB" dirty="0"/>
              <a:t>People who are not like you admit to being useless and inferior.</a:t>
            </a:r>
          </a:p>
          <a:p>
            <a:pPr>
              <a:buNone/>
            </a:pPr>
            <a:r>
              <a:rPr lang="en-GB" dirty="0"/>
              <a:t>You have ruined me for other men.</a:t>
            </a:r>
          </a:p>
          <a:p>
            <a:pPr>
              <a:buNone/>
            </a:pPr>
            <a:r>
              <a:rPr lang="en-GB" dirty="0"/>
              <a:t>I yearn for you.</a:t>
            </a:r>
          </a:p>
          <a:p>
            <a:pPr>
              <a:buNone/>
            </a:pPr>
            <a:r>
              <a:rPr lang="en-GB" dirty="0"/>
              <a:t>I have no feelings whatsoever when we’re apart.</a:t>
            </a:r>
          </a:p>
          <a:p>
            <a:pPr>
              <a:buNone/>
            </a:pPr>
            <a:r>
              <a:rPr lang="en-GB" dirty="0"/>
              <a:t>I can be forever happy.</a:t>
            </a:r>
          </a:p>
          <a:p>
            <a:pPr>
              <a:buNone/>
            </a:pPr>
            <a:r>
              <a:rPr lang="en-GB" dirty="0"/>
              <a:t>Will you let me be yours?</a:t>
            </a:r>
          </a:p>
          <a:p>
            <a:pPr>
              <a:buNone/>
            </a:pPr>
            <a:r>
              <a:rPr lang="en-GB" dirty="0"/>
              <a:t>Gloria</a:t>
            </a:r>
          </a:p>
          <a:p>
            <a:pPr>
              <a:buNone/>
            </a:pPr>
            <a:endParaRPr lang="en-GB" dirty="0"/>
          </a:p>
        </p:txBody>
      </p:sp>
      <p:sp>
        <p:nvSpPr>
          <p:cNvPr id="4" name="Rectangle 3"/>
          <p:cNvSpPr txBox="1">
            <a:spLocks noChangeArrowheads="1"/>
          </p:cNvSpPr>
          <p:nvPr/>
        </p:nvSpPr>
        <p:spPr>
          <a:xfrm>
            <a:off x="6384032" y="1484784"/>
            <a:ext cx="3970784" cy="5112296"/>
          </a:xfrm>
          <a:prstGeom prst="rect">
            <a:avLst/>
          </a:prstGeom>
        </p:spPr>
        <p:txBody>
          <a:bodyPr vert="horz" lIns="91440" tIns="45720" rIns="91440" bIns="45720" rtlCol="0">
            <a:normAutofit fontScale="62500" lnSpcReduction="20000"/>
          </a:bodyPr>
          <a:lstStyle/>
          <a:p>
            <a:pPr marL="342900" indent="-342900" defTabSz="914400">
              <a:spcBef>
                <a:spcPct val="20000"/>
              </a:spcBef>
              <a:defRPr/>
            </a:pPr>
            <a:r>
              <a:rPr lang="en-GB" sz="3200" dirty="0"/>
              <a:t>Dear John:</a:t>
            </a:r>
          </a:p>
          <a:p>
            <a:pPr marL="342900" indent="-342900" defTabSz="914400">
              <a:spcBef>
                <a:spcPct val="20000"/>
              </a:spcBef>
              <a:defRPr/>
            </a:pPr>
            <a:r>
              <a:rPr lang="en-GB" sz="3200" dirty="0"/>
              <a:t>I want a man who knows what love is.</a:t>
            </a:r>
          </a:p>
          <a:p>
            <a:pPr marL="342900" indent="-342900" defTabSz="914400">
              <a:spcBef>
                <a:spcPct val="20000"/>
              </a:spcBef>
              <a:defRPr/>
            </a:pPr>
            <a:r>
              <a:rPr lang="en-GB" sz="3200" dirty="0"/>
              <a:t>All about you are generous, kind, thoughtful people, who are not like you.</a:t>
            </a:r>
          </a:p>
          <a:p>
            <a:pPr marL="342900" indent="-342900" defTabSz="914400">
              <a:spcBef>
                <a:spcPct val="20000"/>
              </a:spcBef>
              <a:defRPr/>
            </a:pPr>
            <a:r>
              <a:rPr lang="en-GB" sz="3200" dirty="0"/>
              <a:t>Admit to being useless and inferior.</a:t>
            </a:r>
          </a:p>
          <a:p>
            <a:pPr marL="342900" indent="-342900" defTabSz="914400">
              <a:spcBef>
                <a:spcPct val="20000"/>
              </a:spcBef>
              <a:defRPr/>
            </a:pPr>
            <a:r>
              <a:rPr lang="en-GB" sz="3200" dirty="0"/>
              <a:t>You have ruined me.</a:t>
            </a:r>
          </a:p>
          <a:p>
            <a:pPr marL="342900" indent="-342900" defTabSz="914400">
              <a:spcBef>
                <a:spcPct val="20000"/>
              </a:spcBef>
              <a:defRPr/>
            </a:pPr>
            <a:r>
              <a:rPr lang="en-GB" sz="3200" dirty="0"/>
              <a:t>For other men, I yearn.</a:t>
            </a:r>
          </a:p>
          <a:p>
            <a:pPr marL="342900" indent="-342900" defTabSz="914400">
              <a:spcBef>
                <a:spcPct val="20000"/>
              </a:spcBef>
              <a:defRPr/>
            </a:pPr>
            <a:r>
              <a:rPr lang="en-GB" sz="3200" dirty="0"/>
              <a:t>For you, I have no feelings whatsoever.</a:t>
            </a:r>
          </a:p>
          <a:p>
            <a:pPr marL="342900" indent="-342900" defTabSz="914400">
              <a:spcBef>
                <a:spcPct val="20000"/>
              </a:spcBef>
              <a:defRPr/>
            </a:pPr>
            <a:r>
              <a:rPr lang="en-GB" sz="3200" dirty="0"/>
              <a:t>When we’re apart, I can be forever happy.</a:t>
            </a:r>
          </a:p>
          <a:p>
            <a:pPr marL="342900" indent="-342900" defTabSz="914400">
              <a:spcBef>
                <a:spcPct val="20000"/>
              </a:spcBef>
              <a:defRPr/>
            </a:pPr>
            <a:r>
              <a:rPr lang="en-GB" sz="3200" dirty="0"/>
              <a:t>Will you let me be?</a:t>
            </a:r>
          </a:p>
          <a:p>
            <a:pPr marL="342900" indent="-342900" defTabSz="914400">
              <a:spcBef>
                <a:spcPct val="20000"/>
              </a:spcBef>
              <a:defRPr/>
            </a:pPr>
            <a:r>
              <a:rPr lang="en-GB" sz="3200" dirty="0"/>
              <a:t>Yours,</a:t>
            </a:r>
          </a:p>
          <a:p>
            <a:pPr marL="342900" indent="-342900" defTabSz="914400">
              <a:spcBef>
                <a:spcPct val="20000"/>
              </a:spcBef>
              <a:defRPr/>
            </a:pPr>
            <a:r>
              <a:rPr lang="en-GB" sz="3200" dirty="0"/>
              <a:t>Gloria</a:t>
            </a:r>
          </a:p>
          <a:p>
            <a:pPr marL="609600" indent="-609600" defTabSz="914400">
              <a:spcBef>
                <a:spcPct val="20000"/>
              </a:spcBef>
              <a:defRPr/>
            </a:pPr>
            <a:endParaRPr lang="en-GB" sz="3200" dirty="0"/>
          </a:p>
          <a:p>
            <a:pPr marL="342900" indent="-342900" defTabSz="914400">
              <a:spcBef>
                <a:spcPct val="20000"/>
              </a:spcBef>
              <a:defRPr/>
            </a:pPr>
            <a:endParaRPr lang="en-GB" sz="3200" dirty="0"/>
          </a:p>
        </p:txBody>
      </p:sp>
    </p:spTree>
    <p:extLst>
      <p:ext uri="{BB962C8B-B14F-4D97-AF65-F5344CB8AC3E}">
        <p14:creationId xmlns:p14="http://schemas.microsoft.com/office/powerpoint/2010/main" val="189712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6236" y="2289221"/>
            <a:ext cx="547736"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I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5" name="Title 1"/>
          <p:cNvSpPr txBox="1">
            <a:spLocks/>
          </p:cNvSpPr>
          <p:nvPr/>
        </p:nvSpPr>
        <p:spPr>
          <a:xfrm>
            <a:off x="4871758" y="2289221"/>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play</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6" name="Title 1"/>
          <p:cNvSpPr txBox="1">
            <a:spLocks/>
          </p:cNvSpPr>
          <p:nvPr/>
        </p:nvSpPr>
        <p:spPr>
          <a:xfrm>
            <a:off x="9131524" y="2311523"/>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football.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7" name="Title 1"/>
          <p:cNvSpPr txBox="1">
            <a:spLocks/>
          </p:cNvSpPr>
          <p:nvPr/>
        </p:nvSpPr>
        <p:spPr>
          <a:xfrm>
            <a:off x="3856997" y="2977375"/>
            <a:ext cx="1774369" cy="629983"/>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SassoonPrimaryInfant" panose="00000400000000000000" pitchFamily="2" charset="0"/>
                <a:ea typeface="+mj-ea"/>
                <a:cs typeface="+mj-cs"/>
              </a:rPr>
              <a:t>s</a:t>
            </a: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imple</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8" name="Title 1"/>
          <p:cNvSpPr txBox="1">
            <a:spLocks/>
          </p:cNvSpPr>
          <p:nvPr/>
        </p:nvSpPr>
        <p:spPr>
          <a:xfrm>
            <a:off x="5631366" y="2977375"/>
            <a:ext cx="2106256" cy="652285"/>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present</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9" name="Title 1"/>
          <p:cNvSpPr txBox="1">
            <a:spLocks/>
          </p:cNvSpPr>
          <p:nvPr/>
        </p:nvSpPr>
        <p:spPr>
          <a:xfrm>
            <a:off x="556236" y="4585443"/>
            <a:ext cx="547736"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I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0" name="Title 1"/>
          <p:cNvSpPr txBox="1">
            <a:spLocks/>
          </p:cNvSpPr>
          <p:nvPr/>
        </p:nvSpPr>
        <p:spPr>
          <a:xfrm>
            <a:off x="4871758" y="4585443"/>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playing</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1" name="Title 1"/>
          <p:cNvSpPr txBox="1">
            <a:spLocks/>
          </p:cNvSpPr>
          <p:nvPr/>
        </p:nvSpPr>
        <p:spPr>
          <a:xfrm>
            <a:off x="9131524" y="4607745"/>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football.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2" name="Title 1"/>
          <p:cNvSpPr txBox="1">
            <a:spLocks/>
          </p:cNvSpPr>
          <p:nvPr/>
        </p:nvSpPr>
        <p:spPr>
          <a:xfrm>
            <a:off x="3210228" y="4607745"/>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am</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3" name="Title 1"/>
          <p:cNvSpPr txBox="1">
            <a:spLocks/>
          </p:cNvSpPr>
          <p:nvPr/>
        </p:nvSpPr>
        <p:spPr>
          <a:xfrm>
            <a:off x="5502096" y="5366154"/>
            <a:ext cx="2799693" cy="629984"/>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progressive</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4" name="Up Arrow 13"/>
          <p:cNvSpPr/>
          <p:nvPr/>
        </p:nvSpPr>
        <p:spPr>
          <a:xfrm>
            <a:off x="3546088" y="5121508"/>
            <a:ext cx="310909" cy="9478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1"/>
          <p:cNvSpPr txBox="1">
            <a:spLocks/>
          </p:cNvSpPr>
          <p:nvPr/>
        </p:nvSpPr>
        <p:spPr>
          <a:xfrm>
            <a:off x="2541154" y="6069362"/>
            <a:ext cx="2822584" cy="702526"/>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always look at the first verb – the auxiliary verb</a:t>
            </a:r>
            <a:endParaRPr kumimoji="0" lang="en-GB" sz="20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6" name="Title 1"/>
          <p:cNvSpPr txBox="1">
            <a:spLocks/>
          </p:cNvSpPr>
          <p:nvPr/>
        </p:nvSpPr>
        <p:spPr>
          <a:xfrm>
            <a:off x="3814380" y="5366155"/>
            <a:ext cx="1649720" cy="629983"/>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present</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8" name="Title 1"/>
          <p:cNvSpPr txBox="1">
            <a:spLocks/>
          </p:cNvSpPr>
          <p:nvPr/>
        </p:nvSpPr>
        <p:spPr>
          <a:xfrm>
            <a:off x="556236" y="199927"/>
            <a:ext cx="2822584" cy="1225024"/>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smtClean="0">
                <a:latin typeface="SassoonPrimaryInfant" panose="00000400000000000000" pitchFamily="2" charset="0"/>
              </a:rPr>
              <a:t>Step 1: </a:t>
            </a:r>
            <a:br>
              <a:rPr lang="en-GB" sz="3200" smtClean="0">
                <a:latin typeface="SassoonPrimaryInfant" panose="00000400000000000000" pitchFamily="2" charset="0"/>
              </a:rPr>
            </a:br>
            <a:r>
              <a:rPr lang="en-GB" sz="3200" smtClean="0">
                <a:latin typeface="SassoonPrimaryInfant" panose="00000400000000000000" pitchFamily="2" charset="0"/>
              </a:rPr>
              <a:t>Present or past?</a:t>
            </a:r>
            <a:endParaRPr lang="en-GB" sz="3200" dirty="0">
              <a:latin typeface="SassoonPrimaryInfant" panose="00000400000000000000" pitchFamily="2" charset="0"/>
            </a:endParaRPr>
          </a:p>
        </p:txBody>
      </p:sp>
      <p:sp>
        <p:nvSpPr>
          <p:cNvPr id="19" name="Title 1"/>
          <p:cNvSpPr txBox="1">
            <a:spLocks/>
          </p:cNvSpPr>
          <p:nvPr/>
        </p:nvSpPr>
        <p:spPr>
          <a:xfrm>
            <a:off x="3546088" y="192792"/>
            <a:ext cx="8136904" cy="1784196"/>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noProof="0" dirty="0" smtClean="0">
                <a:solidFill>
                  <a:srgbClr val="7030A0"/>
                </a:solidFill>
                <a:latin typeface="SassoonPrimaryInfant" panose="00000400000000000000" pitchFamily="2" charset="0"/>
              </a:rPr>
              <a:t>Step 2:</a:t>
            </a:r>
            <a:r>
              <a:rPr kumimoji="0" lang="en-GB" sz="3600" b="0" i="0" u="sng"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ONE VERB</a:t>
            </a: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a:t>
            </a:r>
            <a:r>
              <a:rPr kumimoji="0" lang="en-GB" sz="3600" b="0" i="0" u="sng"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TWO VERBS</a:t>
            </a: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a:r>
            <a:b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Simple			Perfect</a:t>
            </a:r>
            <a:b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Progressive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20" name="Title 1"/>
          <p:cNvSpPr txBox="1">
            <a:spLocks/>
          </p:cNvSpPr>
          <p:nvPr/>
        </p:nvSpPr>
        <p:spPr>
          <a:xfrm>
            <a:off x="556236" y="1487668"/>
            <a:ext cx="2822584" cy="50351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SassoonPrimaryInfant" panose="00000400000000000000" pitchFamily="2" charset="0"/>
              </a:rPr>
              <a:t>Look at the first verb!</a:t>
            </a:r>
            <a:endParaRPr lang="en-GB" sz="2000" b="1" dirty="0">
              <a:latin typeface="SassoonPrimaryInfant" panose="00000400000000000000" pitchFamily="2" charset="0"/>
            </a:endParaRPr>
          </a:p>
        </p:txBody>
      </p:sp>
    </p:spTree>
    <p:extLst>
      <p:ext uri="{BB962C8B-B14F-4D97-AF65-F5344CB8AC3E}">
        <p14:creationId xmlns:p14="http://schemas.microsoft.com/office/powerpoint/2010/main" val="19248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p:bldP spid="10" grpId="0"/>
      <p:bldP spid="11" grpId="0"/>
      <p:bldP spid="12"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56236" y="1999290"/>
            <a:ext cx="547736"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I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0" name="Title 1"/>
          <p:cNvSpPr txBox="1">
            <a:spLocks/>
          </p:cNvSpPr>
          <p:nvPr/>
        </p:nvSpPr>
        <p:spPr>
          <a:xfrm>
            <a:off x="4871758" y="1999290"/>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playing</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1" name="Title 1"/>
          <p:cNvSpPr txBox="1">
            <a:spLocks/>
          </p:cNvSpPr>
          <p:nvPr/>
        </p:nvSpPr>
        <p:spPr>
          <a:xfrm>
            <a:off x="9131524" y="2021592"/>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football.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2" name="Title 1"/>
          <p:cNvSpPr txBox="1">
            <a:spLocks/>
          </p:cNvSpPr>
          <p:nvPr/>
        </p:nvSpPr>
        <p:spPr>
          <a:xfrm>
            <a:off x="3210228" y="2021592"/>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was</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3" name="Title 1"/>
          <p:cNvSpPr txBox="1">
            <a:spLocks/>
          </p:cNvSpPr>
          <p:nvPr/>
        </p:nvSpPr>
        <p:spPr>
          <a:xfrm>
            <a:off x="5502096" y="2780001"/>
            <a:ext cx="2799693" cy="629984"/>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progressive</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4" name="Up Arrow 13"/>
          <p:cNvSpPr/>
          <p:nvPr/>
        </p:nvSpPr>
        <p:spPr>
          <a:xfrm>
            <a:off x="3546088" y="2535355"/>
            <a:ext cx="310909" cy="9478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1"/>
          <p:cNvSpPr txBox="1">
            <a:spLocks/>
          </p:cNvSpPr>
          <p:nvPr/>
        </p:nvSpPr>
        <p:spPr>
          <a:xfrm>
            <a:off x="2541154" y="3483209"/>
            <a:ext cx="2822584" cy="702526"/>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always look at the first verb – the auxiliary verb</a:t>
            </a:r>
            <a:endParaRPr kumimoji="0" lang="en-GB" sz="20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6" name="Title 1"/>
          <p:cNvSpPr txBox="1">
            <a:spLocks/>
          </p:cNvSpPr>
          <p:nvPr/>
        </p:nvSpPr>
        <p:spPr>
          <a:xfrm>
            <a:off x="3814380" y="2780002"/>
            <a:ext cx="1649720" cy="629983"/>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past</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7" name="Title 1"/>
          <p:cNvSpPr txBox="1">
            <a:spLocks/>
          </p:cNvSpPr>
          <p:nvPr/>
        </p:nvSpPr>
        <p:spPr>
          <a:xfrm>
            <a:off x="556236" y="4560978"/>
            <a:ext cx="547736"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I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8" name="Title 1"/>
          <p:cNvSpPr txBox="1">
            <a:spLocks/>
          </p:cNvSpPr>
          <p:nvPr/>
        </p:nvSpPr>
        <p:spPr>
          <a:xfrm>
            <a:off x="4871758" y="4560978"/>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played</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9" name="Title 1"/>
          <p:cNvSpPr txBox="1">
            <a:spLocks/>
          </p:cNvSpPr>
          <p:nvPr/>
        </p:nvSpPr>
        <p:spPr>
          <a:xfrm>
            <a:off x="9131524" y="4583280"/>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football.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20" name="Title 1"/>
          <p:cNvSpPr txBox="1">
            <a:spLocks/>
          </p:cNvSpPr>
          <p:nvPr/>
        </p:nvSpPr>
        <p:spPr>
          <a:xfrm>
            <a:off x="3210228" y="4583280"/>
            <a:ext cx="2153510" cy="66585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had</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21" name="Title 1"/>
          <p:cNvSpPr txBox="1">
            <a:spLocks/>
          </p:cNvSpPr>
          <p:nvPr/>
        </p:nvSpPr>
        <p:spPr>
          <a:xfrm>
            <a:off x="5502096" y="5341689"/>
            <a:ext cx="2799693" cy="629984"/>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perfect</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22" name="Up Arrow 21"/>
          <p:cNvSpPr/>
          <p:nvPr/>
        </p:nvSpPr>
        <p:spPr>
          <a:xfrm>
            <a:off x="3546088" y="5097043"/>
            <a:ext cx="310909" cy="9478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itle 1"/>
          <p:cNvSpPr txBox="1">
            <a:spLocks/>
          </p:cNvSpPr>
          <p:nvPr/>
        </p:nvSpPr>
        <p:spPr>
          <a:xfrm>
            <a:off x="2541154" y="6044897"/>
            <a:ext cx="2822584" cy="702526"/>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always look at the first verb – the auxiliary verb</a:t>
            </a:r>
            <a:endParaRPr kumimoji="0" lang="en-GB" sz="20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24" name="Title 1"/>
          <p:cNvSpPr txBox="1">
            <a:spLocks/>
          </p:cNvSpPr>
          <p:nvPr/>
        </p:nvSpPr>
        <p:spPr>
          <a:xfrm>
            <a:off x="3814380" y="5341690"/>
            <a:ext cx="1649720" cy="629983"/>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past</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25" name="Title 1"/>
          <p:cNvSpPr txBox="1">
            <a:spLocks/>
          </p:cNvSpPr>
          <p:nvPr/>
        </p:nvSpPr>
        <p:spPr>
          <a:xfrm>
            <a:off x="556236" y="199927"/>
            <a:ext cx="2822584" cy="1225024"/>
          </a:xfrm>
          <a:prstGeom prst="rect">
            <a:avLst/>
          </a:prstGeom>
          <a:solidFill>
            <a:srgbClr val="FFFF0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smtClean="0">
                <a:latin typeface="SassoonPrimaryInfant" panose="00000400000000000000" pitchFamily="2" charset="0"/>
              </a:rPr>
              <a:t>Step 1: </a:t>
            </a:r>
            <a:br>
              <a:rPr lang="en-GB" sz="3200" smtClean="0">
                <a:latin typeface="SassoonPrimaryInfant" panose="00000400000000000000" pitchFamily="2" charset="0"/>
              </a:rPr>
            </a:br>
            <a:r>
              <a:rPr lang="en-GB" sz="3200" smtClean="0">
                <a:latin typeface="SassoonPrimaryInfant" panose="00000400000000000000" pitchFamily="2" charset="0"/>
              </a:rPr>
              <a:t>Present or past?</a:t>
            </a:r>
            <a:endParaRPr lang="en-GB" sz="3200" dirty="0">
              <a:latin typeface="SassoonPrimaryInfant" panose="00000400000000000000" pitchFamily="2" charset="0"/>
            </a:endParaRPr>
          </a:p>
        </p:txBody>
      </p:sp>
      <p:sp>
        <p:nvSpPr>
          <p:cNvPr id="26" name="Title 1"/>
          <p:cNvSpPr txBox="1">
            <a:spLocks/>
          </p:cNvSpPr>
          <p:nvPr/>
        </p:nvSpPr>
        <p:spPr>
          <a:xfrm>
            <a:off x="3546088" y="192792"/>
            <a:ext cx="8136904" cy="1784196"/>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noProof="0" dirty="0" smtClean="0">
                <a:solidFill>
                  <a:srgbClr val="7030A0"/>
                </a:solidFill>
                <a:latin typeface="SassoonPrimaryInfant" panose="00000400000000000000" pitchFamily="2" charset="0"/>
              </a:rPr>
              <a:t>Step 2:</a:t>
            </a:r>
            <a:r>
              <a:rPr kumimoji="0" lang="en-GB" sz="3600" b="0" i="0" u="sng"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ONE VERB</a:t>
            </a: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a:t>
            </a:r>
            <a:r>
              <a:rPr kumimoji="0" lang="en-GB" sz="3600" b="0" i="0" u="sng"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TWO VERBS</a:t>
            </a: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a:r>
            <a:b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Simple			Perfect</a:t>
            </a:r>
            <a:b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Progressive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27" name="Title 1"/>
          <p:cNvSpPr txBox="1">
            <a:spLocks/>
          </p:cNvSpPr>
          <p:nvPr/>
        </p:nvSpPr>
        <p:spPr>
          <a:xfrm>
            <a:off x="556236" y="1487668"/>
            <a:ext cx="2822584" cy="503516"/>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SassoonPrimaryInfant" panose="00000400000000000000" pitchFamily="2" charset="0"/>
              </a:rPr>
              <a:t>Look at the first verb!</a:t>
            </a:r>
            <a:endParaRPr lang="en-GB" sz="2000" b="1" dirty="0">
              <a:latin typeface="SassoonPrimaryInfant" panose="00000400000000000000" pitchFamily="2" charset="0"/>
            </a:endParaRPr>
          </a:p>
        </p:txBody>
      </p:sp>
    </p:spTree>
    <p:extLst>
      <p:ext uri="{BB962C8B-B14F-4D97-AF65-F5344CB8AC3E}">
        <p14:creationId xmlns:p14="http://schemas.microsoft.com/office/powerpoint/2010/main" val="8456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animBg="1"/>
      <p:bldP spid="15" grpId="0" animBg="1"/>
      <p:bldP spid="16" grpId="0" animBg="1"/>
      <p:bldP spid="17" grpId="0"/>
      <p:bldP spid="18" grpId="0"/>
      <p:bldP spid="19" grpId="0"/>
      <p:bldP spid="20" grpId="0"/>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The Subjunctive</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4814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404664"/>
            <a:ext cx="7560840" cy="4392488"/>
          </a:xfrm>
        </p:spPr>
        <p:txBody>
          <a:bodyPr anchor="t">
            <a:noAutofit/>
          </a:bodyPr>
          <a:lstStyle/>
          <a:p>
            <a:r>
              <a:rPr lang="en-GB" sz="3200" u="sng" dirty="0">
                <a:latin typeface="SassoonPrimaryInfant" panose="00000400000000000000" pitchFamily="2" charset="0"/>
              </a:rPr>
              <a:t>The Subjunctive</a:t>
            </a:r>
            <a:r>
              <a:rPr lang="en-GB" sz="3200" dirty="0">
                <a:latin typeface="SassoonPrimaryInfant" panose="00000400000000000000" pitchFamily="2" charset="0"/>
              </a:rPr>
              <a:t/>
            </a:r>
            <a:br>
              <a:rPr lang="en-GB" sz="3200" dirty="0">
                <a:latin typeface="SassoonPrimaryInfant" panose="00000400000000000000" pitchFamily="2" charset="0"/>
              </a:rPr>
            </a:br>
            <a:r>
              <a:rPr lang="en-GB" sz="3200" dirty="0">
                <a:latin typeface="SassoonPrimaryInfant" panose="00000400000000000000" pitchFamily="2" charset="0"/>
              </a:rPr>
              <a:t/>
            </a:r>
            <a:br>
              <a:rPr lang="en-GB" sz="3200" dirty="0">
                <a:latin typeface="SassoonPrimaryInfant" panose="00000400000000000000" pitchFamily="2" charset="0"/>
              </a:rPr>
            </a:br>
            <a:r>
              <a:rPr lang="en-GB" sz="3200" dirty="0">
                <a:latin typeface="SassoonPrimaryInfant" panose="00000400000000000000" pitchFamily="2" charset="0"/>
              </a:rPr>
              <a:t>The subjunctive is not a tense, but a </a:t>
            </a:r>
            <a:r>
              <a:rPr lang="en-GB" sz="3200" u="sng" dirty="0">
                <a:latin typeface="SassoonPrimaryInfant" panose="00000400000000000000" pitchFamily="2" charset="0"/>
              </a:rPr>
              <a:t>‘mood’</a:t>
            </a:r>
            <a:r>
              <a:rPr lang="en-GB" sz="3200" dirty="0">
                <a:latin typeface="SassoonPrimaryInfant" panose="00000400000000000000" pitchFamily="2" charset="0"/>
              </a:rPr>
              <a:t>. In English we only have a few rare occasions when we need to use it:</a:t>
            </a:r>
            <a:endParaRPr lang="en-GB" sz="3200" u="sng" dirty="0">
              <a:latin typeface="SassoonPrimaryInfant" panose="00000400000000000000" pitchFamily="2" charset="0"/>
            </a:endParaRPr>
          </a:p>
        </p:txBody>
      </p:sp>
      <p:sp>
        <p:nvSpPr>
          <p:cNvPr id="4" name="Title 1"/>
          <p:cNvSpPr txBox="1">
            <a:spLocks/>
          </p:cNvSpPr>
          <p:nvPr/>
        </p:nvSpPr>
        <p:spPr>
          <a:xfrm>
            <a:off x="1467293" y="2996951"/>
            <a:ext cx="9185406" cy="3573969"/>
          </a:xfrm>
          <a:prstGeom prst="rect">
            <a:avLst/>
          </a:prstGeom>
        </p:spPr>
        <p:txBody>
          <a:bodyPr vert="horz" lIns="91440" tIns="45720" rIns="91440" bIns="45720" rtlCol="0" anchor="t">
            <a:noAutofit/>
          </a:bodyPr>
          <a:lstStyle/>
          <a:p>
            <a:pPr marL="742950" marR="0" lvl="0" indent="-742950" algn="l" defTabSz="914400" rtl="0" eaLnBrk="1" fontAlgn="auto" latinLnBrk="0" hangingPunct="1">
              <a:lnSpc>
                <a:spcPct val="100000"/>
              </a:lnSpc>
              <a:spcBef>
                <a:spcPct val="0"/>
              </a:spcBef>
              <a:spcAft>
                <a:spcPts val="0"/>
              </a:spcAft>
              <a:buClrTx/>
              <a:buSzTx/>
              <a:buFontTx/>
              <a:buAutoNum type="arabicPeriod"/>
              <a:tabLst/>
              <a:defRPr/>
            </a:pP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When we’re talking about something </a:t>
            </a:r>
            <a:r>
              <a:rPr kumimoji="0" lang="en-GB" sz="3200" b="0" i="0" u="sng"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hypothetical</a:t>
            </a: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 (including a wish):  </a:t>
            </a:r>
          </a:p>
          <a:p>
            <a:pPr marL="742950" marR="0" lvl="0" indent="-742950" algn="l" defTabSz="914400" rtl="0" eaLnBrk="1" fontAlgn="auto" latinLnBrk="0" hangingPunct="1">
              <a:lnSpc>
                <a:spcPct val="100000"/>
              </a:lnSpc>
              <a:spcBef>
                <a:spcPct val="0"/>
              </a:spcBef>
              <a:spcAft>
                <a:spcPts val="0"/>
              </a:spcAft>
              <a:buClrTx/>
              <a:buSzTx/>
              <a:buFontTx/>
              <a:buAutoNum type="arabicPeriod"/>
              <a:tabLst/>
              <a:defRPr/>
            </a:pPr>
            <a:endPar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endParaRP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1"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If</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I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were</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 boy</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1"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I wish </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I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were</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 rock star</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1"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If</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she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were</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to work harder, she would succeed.</a:t>
            </a:r>
            <a:endPar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endParaRPr>
          </a:p>
        </p:txBody>
      </p:sp>
      <p:sp>
        <p:nvSpPr>
          <p:cNvPr id="5" name="TextBox 4"/>
          <p:cNvSpPr txBox="1"/>
          <p:nvPr/>
        </p:nvSpPr>
        <p:spPr>
          <a:xfrm>
            <a:off x="9356555" y="3987173"/>
            <a:ext cx="2592288" cy="1200329"/>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TIP: Look out for the words </a:t>
            </a:r>
            <a:r>
              <a:rPr kumimoji="0" lang="en-GB" sz="1800" b="0" i="0" u="sng" strike="noStrike" kern="1200" cap="none" spc="0" normalizeH="0" baseline="0" noProof="0" dirty="0">
                <a:ln>
                  <a:noFill/>
                </a:ln>
                <a:solidFill>
                  <a:prstClr val="black"/>
                </a:solidFill>
                <a:effectLst/>
                <a:uLnTx/>
                <a:uFillTx/>
                <a:latin typeface="Calibri"/>
                <a:ea typeface="+mn-ea"/>
                <a:cs typeface="+mn-cs"/>
              </a:rPr>
              <a:t>if</a:t>
            </a:r>
            <a:r>
              <a:rPr kumimoji="0" lang="en-GB" sz="1800" b="0" i="0" u="none" strike="noStrike" kern="1200" cap="none" spc="0" normalizeH="0" baseline="0" noProof="0" dirty="0">
                <a:ln>
                  <a:noFill/>
                </a:ln>
                <a:solidFill>
                  <a:prstClr val="black"/>
                </a:solidFill>
                <a:effectLst/>
                <a:uLnTx/>
                <a:uFillTx/>
                <a:latin typeface="Calibri"/>
                <a:ea typeface="+mn-ea"/>
                <a:cs typeface="+mn-cs"/>
              </a:rPr>
              <a:t> or </a:t>
            </a:r>
            <a:r>
              <a:rPr kumimoji="0" lang="en-GB" sz="1800" b="0" i="0" u="sng" strike="noStrike" kern="1200" cap="none" spc="0" normalizeH="0" baseline="0" noProof="0" dirty="0">
                <a:ln>
                  <a:noFill/>
                </a:ln>
                <a:solidFill>
                  <a:prstClr val="black"/>
                </a:solidFill>
                <a:effectLst/>
                <a:uLnTx/>
                <a:uFillTx/>
                <a:latin typeface="Calibri"/>
                <a:ea typeface="+mn-ea"/>
                <a:cs typeface="+mn-cs"/>
              </a:rPr>
              <a:t>wish</a:t>
            </a:r>
            <a:r>
              <a:rPr kumimoji="0" lang="en-GB" sz="1800" b="0" i="0" u="none" strike="noStrike" kern="1200" cap="none" spc="0" normalizeH="0" baseline="0" noProof="0" dirty="0">
                <a:ln>
                  <a:noFill/>
                </a:ln>
                <a:solidFill>
                  <a:prstClr val="black"/>
                </a:solidFill>
                <a:effectLst/>
                <a:uLnTx/>
                <a:uFillTx/>
                <a:latin typeface="Calibri"/>
                <a:ea typeface="+mn-ea"/>
                <a:cs typeface="+mn-cs"/>
              </a:rPr>
              <a:t> – then you know you need to use the subjunctive!</a:t>
            </a:r>
          </a:p>
        </p:txBody>
      </p:sp>
    </p:spTree>
    <p:extLst>
      <p:ext uri="{BB962C8B-B14F-4D97-AF65-F5344CB8AC3E}">
        <p14:creationId xmlns:p14="http://schemas.microsoft.com/office/powerpoint/2010/main" val="2574966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404664"/>
            <a:ext cx="7560840" cy="4392488"/>
          </a:xfrm>
        </p:spPr>
        <p:txBody>
          <a:bodyPr anchor="t">
            <a:noAutofit/>
          </a:bodyPr>
          <a:lstStyle/>
          <a:p>
            <a:r>
              <a:rPr lang="en-GB" sz="3200" u="sng" dirty="0">
                <a:latin typeface="SassoonPrimaryInfant" panose="00000400000000000000" pitchFamily="2" charset="0"/>
              </a:rPr>
              <a:t>The Subjunctive</a:t>
            </a:r>
            <a:r>
              <a:rPr lang="en-GB" sz="3200" dirty="0">
                <a:latin typeface="SassoonPrimaryInfant" panose="00000400000000000000" pitchFamily="2" charset="0"/>
              </a:rPr>
              <a:t/>
            </a:r>
            <a:br>
              <a:rPr lang="en-GB" sz="3200" dirty="0">
                <a:latin typeface="SassoonPrimaryInfant" panose="00000400000000000000" pitchFamily="2" charset="0"/>
              </a:rPr>
            </a:br>
            <a:r>
              <a:rPr lang="en-GB" sz="3200" dirty="0">
                <a:latin typeface="SassoonPrimaryInfant" panose="00000400000000000000" pitchFamily="2" charset="0"/>
              </a:rPr>
              <a:t/>
            </a:r>
            <a:br>
              <a:rPr lang="en-GB" sz="3200" dirty="0">
                <a:latin typeface="SassoonPrimaryInfant" panose="00000400000000000000" pitchFamily="2" charset="0"/>
              </a:rPr>
            </a:br>
            <a:endParaRPr lang="en-GB" sz="3200" u="sng" dirty="0">
              <a:latin typeface="SassoonPrimaryInfant" panose="00000400000000000000" pitchFamily="2" charset="0"/>
            </a:endParaRPr>
          </a:p>
        </p:txBody>
      </p:sp>
      <p:sp>
        <p:nvSpPr>
          <p:cNvPr id="4" name="Title 1"/>
          <p:cNvSpPr txBox="1">
            <a:spLocks/>
          </p:cNvSpPr>
          <p:nvPr/>
        </p:nvSpPr>
        <p:spPr>
          <a:xfrm>
            <a:off x="616688" y="1124743"/>
            <a:ext cx="11354160" cy="5254791"/>
          </a:xfrm>
          <a:prstGeom prst="rect">
            <a:avLst/>
          </a:prstGeom>
        </p:spPr>
        <p:txBody>
          <a:bodyPr vert="horz" lIns="91440" tIns="45720" rIns="91440" bIns="45720" rtlCol="0" anchor="t">
            <a:noAutofit/>
          </a:bodyPr>
          <a:lstStyle/>
          <a:p>
            <a:pPr marL="742950" marR="0" lvl="0" indent="-74295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2. The ‘bossy’ or </a:t>
            </a:r>
            <a:r>
              <a:rPr kumimoji="0" lang="en-GB" sz="3200" b="0" i="0" u="sng"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mandatory</a:t>
            </a: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 subjunctive: </a:t>
            </a:r>
          </a:p>
          <a:p>
            <a:pPr marL="742950" marR="0" lvl="0" indent="-742950" algn="l" defTabSz="914400" rtl="0" eaLnBrk="1" fontAlgn="auto" latinLnBrk="0" hangingPunct="1">
              <a:lnSpc>
                <a:spcPct val="100000"/>
              </a:lnSpc>
              <a:spcBef>
                <a:spcPct val="0"/>
              </a:spcBef>
              <a:spcAft>
                <a:spcPts val="0"/>
              </a:spcAft>
              <a:buClrTx/>
              <a:buSzTx/>
              <a:buFontTx/>
              <a:buAutoNum type="arabicPeriod"/>
              <a:tabLst/>
              <a:defRPr/>
            </a:pPr>
            <a:endPar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endParaRP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1"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We require that </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he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return</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the money.</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1"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The Prime Minister expects that </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each teacher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work</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hard.</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1" i="0" u="none" strike="noStrike" kern="1200" cap="none" spc="0" normalizeH="0" baseline="0" noProof="0" dirty="0" smtClean="0">
                <a:ln>
                  <a:noFill/>
                </a:ln>
                <a:solidFill>
                  <a:srgbClr val="7030A0"/>
                </a:solidFill>
                <a:effectLst/>
                <a:uLnTx/>
                <a:uFillTx/>
                <a:latin typeface="SassoonPrimaryInfant" panose="00000400000000000000" pitchFamily="2" charset="0"/>
                <a:ea typeface="+mn-ea"/>
                <a:cs typeface="+mn-cs"/>
              </a:rPr>
              <a:t>It is </a:t>
            </a:r>
            <a:r>
              <a:rPr kumimoji="0" lang="en-GB" sz="3200" b="1"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required that </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each child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sit</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 SATs paper.</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1"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I demand that </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the cat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be</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returned to its owner.</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1"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I suggest that </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he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study</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endPar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endParaRPr>
          </a:p>
          <a:p>
            <a:pPr marL="449263" marR="0" lvl="0" indent="-449263"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This is often for formal occasions</a:t>
            </a:r>
            <a:r>
              <a:rPr kumimoji="0" lang="en-GB" sz="3200" b="0" i="0" u="none" strike="noStrike" kern="1200" cap="none" spc="0" normalizeH="0" baseline="0" noProof="0" dirty="0" smtClean="0">
                <a:ln>
                  <a:noFill/>
                </a:ln>
                <a:solidFill>
                  <a:srgbClr val="002060"/>
                </a:solidFill>
                <a:effectLst/>
                <a:uLnTx/>
                <a:uFillTx/>
                <a:latin typeface="SassoonPrimaryInfant" panose="00000400000000000000" pitchFamily="2"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endParaRPr>
          </a:p>
        </p:txBody>
      </p:sp>
      <p:sp>
        <p:nvSpPr>
          <p:cNvPr id="5" name="TextBox 4"/>
          <p:cNvSpPr txBox="1"/>
          <p:nvPr/>
        </p:nvSpPr>
        <p:spPr>
          <a:xfrm>
            <a:off x="9490131" y="188640"/>
            <a:ext cx="2592288" cy="1200329"/>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TIP: </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You might recognise these verbs as </a:t>
            </a:r>
            <a:r>
              <a:rPr kumimoji="0" lang="en-GB" sz="1800" b="1" i="0" u="none" strike="noStrike" kern="1200" cap="none" spc="0" normalizeH="0" baseline="0" noProof="0" dirty="0" smtClean="0">
                <a:ln>
                  <a:noFill/>
                </a:ln>
                <a:solidFill>
                  <a:prstClr val="black"/>
                </a:solidFill>
                <a:effectLst/>
                <a:uLnTx/>
                <a:uFillTx/>
                <a:latin typeface="Calibri"/>
                <a:ea typeface="+mn-ea"/>
                <a:cs typeface="+mn-cs"/>
              </a:rPr>
              <a:t>imperatives</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 (bossy verbs!)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9010349" y="4990306"/>
            <a:ext cx="2592288" cy="92333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Write two bossy subjunctive sentences!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Underline your </a:t>
            </a:r>
            <a:r>
              <a:rPr kumimoji="0" lang="en-GB" sz="1800" b="0" i="0" u="sng" strike="noStrike" kern="1200" cap="none" spc="0" normalizeH="0" baseline="0" noProof="0" dirty="0" smtClean="0">
                <a:ln>
                  <a:noFill/>
                </a:ln>
                <a:solidFill>
                  <a:prstClr val="black"/>
                </a:solidFill>
                <a:effectLst/>
                <a:uLnTx/>
                <a:uFillTx/>
                <a:latin typeface="Calibri"/>
                <a:ea typeface="+mn-ea"/>
                <a:cs typeface="+mn-cs"/>
              </a:rPr>
              <a:t>verb</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5854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404664"/>
            <a:ext cx="7560840" cy="4392488"/>
          </a:xfrm>
        </p:spPr>
        <p:txBody>
          <a:bodyPr anchor="t">
            <a:noAutofit/>
          </a:bodyPr>
          <a:lstStyle/>
          <a:p>
            <a:r>
              <a:rPr lang="en-GB" sz="3200" u="sng" dirty="0">
                <a:latin typeface="SassoonPrimaryInfant" panose="00000400000000000000" pitchFamily="2" charset="0"/>
              </a:rPr>
              <a:t>The Subjunctive</a:t>
            </a:r>
            <a:r>
              <a:rPr lang="en-GB" sz="3200" dirty="0">
                <a:latin typeface="SassoonPrimaryInfant" panose="00000400000000000000" pitchFamily="2" charset="0"/>
              </a:rPr>
              <a:t/>
            </a:r>
            <a:br>
              <a:rPr lang="en-GB" sz="3200" dirty="0">
                <a:latin typeface="SassoonPrimaryInfant" panose="00000400000000000000" pitchFamily="2" charset="0"/>
              </a:rPr>
            </a:br>
            <a:r>
              <a:rPr lang="en-GB" sz="3200" dirty="0">
                <a:latin typeface="SassoonPrimaryInfant" panose="00000400000000000000" pitchFamily="2" charset="0"/>
              </a:rPr>
              <a:t/>
            </a:r>
            <a:br>
              <a:rPr lang="en-GB" sz="3200" dirty="0">
                <a:latin typeface="SassoonPrimaryInfant" panose="00000400000000000000" pitchFamily="2" charset="0"/>
              </a:rPr>
            </a:br>
            <a:endParaRPr lang="en-GB" sz="3200" u="sng" dirty="0">
              <a:latin typeface="SassoonPrimaryInfant" panose="00000400000000000000" pitchFamily="2" charset="0"/>
            </a:endParaRPr>
          </a:p>
        </p:txBody>
      </p:sp>
      <p:sp>
        <p:nvSpPr>
          <p:cNvPr id="4" name="Title 1"/>
          <p:cNvSpPr txBox="1">
            <a:spLocks/>
          </p:cNvSpPr>
          <p:nvPr/>
        </p:nvSpPr>
        <p:spPr>
          <a:xfrm>
            <a:off x="2351584" y="1412776"/>
            <a:ext cx="8316416" cy="2736304"/>
          </a:xfrm>
          <a:prstGeom prst="rect">
            <a:avLst/>
          </a:prstGeom>
        </p:spPr>
        <p:txBody>
          <a:bodyPr vert="horz" lIns="91440" tIns="45720" rIns="91440" bIns="45720" rtlCol="0" anchor="t">
            <a:noAutofit/>
          </a:bodyPr>
          <a:lstStyle/>
          <a:p>
            <a:pPr marL="742950" marR="0" lvl="0" indent="-74295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3. The </a:t>
            </a:r>
            <a:r>
              <a:rPr kumimoji="0" lang="en-GB" sz="3200" b="0" i="0" u="sng"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formulaic </a:t>
            </a: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subjunctive (for set phrases): </a:t>
            </a:r>
          </a:p>
          <a:p>
            <a:pPr marL="742950" marR="0" lvl="0" indent="-742950" algn="l" defTabSz="914400" rtl="0" eaLnBrk="1" fontAlgn="auto" latinLnBrk="0" hangingPunct="1">
              <a:lnSpc>
                <a:spcPct val="100000"/>
              </a:lnSpc>
              <a:spcBef>
                <a:spcPct val="0"/>
              </a:spcBef>
              <a:spcAft>
                <a:spcPts val="0"/>
              </a:spcAft>
              <a:buClrTx/>
              <a:buSzTx/>
              <a:buFontTx/>
              <a:buAutoNum type="arabicPeriod"/>
              <a:tabLst/>
              <a:defRPr/>
            </a:pPr>
            <a:endPar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endParaRP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Long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live</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the Queen!</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God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save</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the Queen!</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Heaven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help</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us.</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Heaven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forbid</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Be</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that as it may.</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God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bless</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you.</a:t>
            </a:r>
          </a:p>
          <a:p>
            <a:pPr marL="449263" marR="0" lvl="0" indent="-449263" algn="l" defTabSz="914400" rtl="0" eaLnBrk="1" fontAlgn="auto" latinLnBrk="0" hangingPunct="1">
              <a:lnSpc>
                <a:spcPct val="100000"/>
              </a:lnSpc>
              <a:spcBef>
                <a:spcPct val="0"/>
              </a:spcBef>
              <a:spcAft>
                <a:spcPts val="0"/>
              </a:spcAft>
              <a:buClrTx/>
              <a:buSzTx/>
              <a:buFont typeface="Courier New" pitchFamily="49" charset="0"/>
              <a:buChar char="o"/>
              <a:tabLst/>
              <a:defRPr/>
            </a:pPr>
            <a:endPar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endParaRPr>
          </a:p>
          <a:p>
            <a:pPr marL="449263" marR="0" lvl="0" indent="-449263"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It conveys the meaning of ‘let’ or ‘may’.</a:t>
            </a:r>
          </a:p>
        </p:txBody>
      </p:sp>
    </p:spTree>
    <p:extLst>
      <p:ext uri="{BB962C8B-B14F-4D97-AF65-F5344CB8AC3E}">
        <p14:creationId xmlns:p14="http://schemas.microsoft.com/office/powerpoint/2010/main" val="2442170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Word Classes</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0449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260648"/>
            <a:ext cx="8820472" cy="864096"/>
          </a:xfrm>
        </p:spPr>
        <p:txBody>
          <a:bodyPr anchor="t">
            <a:normAutofit fontScale="90000"/>
          </a:bodyPr>
          <a:lstStyle/>
          <a:p>
            <a:pPr algn="l"/>
            <a:r>
              <a:rPr lang="en-GB" u="sng" dirty="0" smtClean="0">
                <a:latin typeface="SassoonPrimaryInfant" panose="00000400000000000000" pitchFamily="2" charset="0"/>
              </a:rPr>
              <a:t>Nouns</a:t>
            </a:r>
            <a:r>
              <a:rPr lang="en-GB" dirty="0" smtClean="0">
                <a:solidFill>
                  <a:srgbClr val="7030A0"/>
                </a:solidFill>
                <a:latin typeface="SassoonPrimaryInfant" panose="00000400000000000000" pitchFamily="2" charset="0"/>
              </a:rPr>
              <a:t/>
            </a:r>
            <a:br>
              <a:rPr lang="en-GB" dirty="0" smtClean="0">
                <a:solidFill>
                  <a:srgbClr val="7030A0"/>
                </a:solidFill>
                <a:latin typeface="SassoonPrimaryInfant" panose="00000400000000000000" pitchFamily="2" charset="0"/>
              </a:rPr>
            </a:br>
            <a:r>
              <a:rPr lang="en-GB" dirty="0" smtClean="0">
                <a:solidFill>
                  <a:srgbClr val="7030A0"/>
                </a:solidFill>
                <a:latin typeface="SassoonPrimaryInfant" panose="00000400000000000000" pitchFamily="2" charset="0"/>
              </a:rPr>
              <a:t/>
            </a:r>
            <a:br>
              <a:rPr lang="en-GB" dirty="0" smtClean="0">
                <a:solidFill>
                  <a:srgbClr val="7030A0"/>
                </a:solidFill>
                <a:latin typeface="SassoonPrimaryInfant" panose="00000400000000000000" pitchFamily="2" charset="0"/>
              </a:rPr>
            </a:br>
            <a:r>
              <a:rPr lang="en-GB" sz="3600" dirty="0">
                <a:solidFill>
                  <a:srgbClr val="002060"/>
                </a:solidFill>
                <a:latin typeface="SassoonPrimaryInfant" panose="00000400000000000000" pitchFamily="2" charset="0"/>
              </a:rPr>
              <a:t>Bob, table, Australia, hunger, January, happiness...</a:t>
            </a:r>
            <a:r>
              <a:rPr lang="en-GB" dirty="0" smtClean="0">
                <a:solidFill>
                  <a:srgbClr val="7030A0"/>
                </a:solidFill>
                <a:latin typeface="SassoonPrimaryInfant" panose="00000400000000000000" pitchFamily="2" charset="0"/>
              </a:rPr>
              <a:t/>
            </a:r>
            <a:br>
              <a:rPr lang="en-GB" dirty="0" smtClean="0">
                <a:solidFill>
                  <a:srgbClr val="7030A0"/>
                </a:solidFill>
                <a:latin typeface="SassoonPrimaryInfant" panose="00000400000000000000" pitchFamily="2" charset="0"/>
              </a:rPr>
            </a:br>
            <a:r>
              <a:rPr lang="en-GB" dirty="0" smtClean="0">
                <a:solidFill>
                  <a:srgbClr val="7030A0"/>
                </a:solidFill>
                <a:latin typeface="SassoonPrimaryInfant" panose="00000400000000000000" pitchFamily="2" charset="0"/>
              </a:rPr>
              <a:t/>
            </a:r>
            <a:br>
              <a:rPr lang="en-GB" dirty="0" smtClean="0">
                <a:solidFill>
                  <a:srgbClr val="7030A0"/>
                </a:solidFill>
                <a:latin typeface="SassoonPrimaryInfant" panose="00000400000000000000" pitchFamily="2" charset="0"/>
              </a:rPr>
            </a:br>
            <a:r>
              <a:rPr lang="en-GB" dirty="0" smtClean="0">
                <a:solidFill>
                  <a:srgbClr val="7030A0"/>
                </a:solidFill>
                <a:latin typeface="SassoonPrimaryInfant" panose="00000400000000000000" pitchFamily="2" charset="0"/>
              </a:rPr>
              <a:t>A noun is a naming word for a person, place, thing or idea.</a:t>
            </a:r>
            <a:br>
              <a:rPr lang="en-GB" dirty="0" smtClean="0">
                <a:solidFill>
                  <a:srgbClr val="7030A0"/>
                </a:solidFill>
                <a:latin typeface="SassoonPrimaryInfant" panose="00000400000000000000" pitchFamily="2" charset="0"/>
              </a:rPr>
            </a:br>
            <a:r>
              <a:rPr lang="en-GB" dirty="0" smtClean="0">
                <a:solidFill>
                  <a:srgbClr val="7030A0"/>
                </a:solidFill>
                <a:latin typeface="SassoonPrimaryInfant" panose="00000400000000000000" pitchFamily="2" charset="0"/>
              </a:rPr>
              <a:t>(</a:t>
            </a:r>
            <a:r>
              <a:rPr lang="en-GB" dirty="0" smtClean="0">
                <a:solidFill>
                  <a:srgbClr val="002060"/>
                </a:solidFill>
                <a:latin typeface="SassoonPrimaryInfant" panose="00000400000000000000" pitchFamily="2" charset="0"/>
              </a:rPr>
              <a:t>A noun is a thing, noun </a:t>
            </a:r>
            <a:r>
              <a:rPr lang="en-GB" dirty="0" err="1" smtClean="0">
                <a:solidFill>
                  <a:srgbClr val="002060"/>
                </a:solidFill>
                <a:latin typeface="SassoonPrimaryInfant" panose="00000400000000000000" pitchFamily="2" charset="0"/>
              </a:rPr>
              <a:t>noun</a:t>
            </a:r>
            <a:r>
              <a:rPr lang="en-GB" dirty="0" smtClean="0">
                <a:solidFill>
                  <a:srgbClr val="002060"/>
                </a:solidFill>
                <a:latin typeface="SassoonPrimaryInfant" panose="00000400000000000000" pitchFamily="2" charset="0"/>
              </a:rPr>
              <a:t> </a:t>
            </a:r>
            <a:r>
              <a:rPr lang="en-GB" dirty="0" err="1" smtClean="0">
                <a:solidFill>
                  <a:srgbClr val="002060"/>
                </a:solidFill>
                <a:latin typeface="SassoonPrimaryInfant" panose="00000400000000000000" pitchFamily="2" charset="0"/>
              </a:rPr>
              <a:t>noun</a:t>
            </a:r>
            <a:r>
              <a:rPr lang="en-GB" dirty="0" smtClean="0">
                <a:solidFill>
                  <a:srgbClr val="002060"/>
                </a:solidFill>
                <a:latin typeface="SassoonPrimaryInfant" panose="00000400000000000000" pitchFamily="2" charset="0"/>
              </a:rPr>
              <a:t>)</a:t>
            </a:r>
            <a:endParaRPr lang="en-GB" u="sng" dirty="0">
              <a:latin typeface="SassoonPrimaryInfant" panose="00000400000000000000" pitchFamily="2" charset="0"/>
            </a:endParaRPr>
          </a:p>
        </p:txBody>
      </p:sp>
    </p:spTree>
    <p:extLst>
      <p:ext uri="{BB962C8B-B14F-4D97-AF65-F5344CB8AC3E}">
        <p14:creationId xmlns:p14="http://schemas.microsoft.com/office/powerpoint/2010/main" val="1796459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991" y="260648"/>
            <a:ext cx="9626009" cy="864096"/>
          </a:xfrm>
        </p:spPr>
        <p:txBody>
          <a:bodyPr anchor="t">
            <a:noAutofit/>
          </a:bodyPr>
          <a:lstStyle/>
          <a:p>
            <a:pPr algn="l"/>
            <a:r>
              <a:rPr lang="en-GB" sz="3000" u="sng" dirty="0" smtClean="0">
                <a:latin typeface="SassoonPrimaryInfant" panose="00000400000000000000" pitchFamily="2" charset="0"/>
              </a:rPr>
              <a:t>Proper </a:t>
            </a:r>
            <a:r>
              <a:rPr lang="en-GB" sz="3000" u="sng" dirty="0">
                <a:latin typeface="SassoonPrimaryInfant" panose="00000400000000000000" pitchFamily="2" charset="0"/>
              </a:rPr>
              <a:t>nouns </a:t>
            </a:r>
            <a:r>
              <a:rPr lang="en-GB" sz="3000" dirty="0">
                <a:latin typeface="SassoonPrimaryInfant" panose="00000400000000000000" pitchFamily="2" charset="0"/>
              </a:rPr>
              <a:t>are names, places or dates:</a:t>
            </a:r>
            <a:br>
              <a:rPr lang="en-GB" sz="3000" dirty="0">
                <a:latin typeface="SassoonPrimaryInfant" panose="00000400000000000000" pitchFamily="2" charset="0"/>
              </a:rPr>
            </a:br>
            <a:r>
              <a:rPr lang="en-GB" sz="3000" dirty="0">
                <a:solidFill>
                  <a:srgbClr val="7030A0"/>
                </a:solidFill>
                <a:latin typeface="SassoonPrimaryInfant" panose="00000400000000000000" pitchFamily="2" charset="0"/>
              </a:rPr>
              <a:t>February, Brazil, Bob, Monday, Queen Elizabeth, Christianity, Islam...</a:t>
            </a:r>
            <a:r>
              <a:rPr lang="en-GB" sz="3000" dirty="0">
                <a:latin typeface="SassoonPrimaryInfant" panose="00000400000000000000" pitchFamily="2" charset="0"/>
              </a:rPr>
              <a:t/>
            </a:r>
            <a:br>
              <a:rPr lang="en-GB" sz="3000" dirty="0">
                <a:latin typeface="SassoonPrimaryInfant" panose="00000400000000000000" pitchFamily="2" charset="0"/>
              </a:rPr>
            </a:br>
            <a:r>
              <a:rPr lang="en-GB" sz="3000" dirty="0">
                <a:latin typeface="SassoonPrimaryInfant" panose="00000400000000000000" pitchFamily="2" charset="0"/>
              </a:rPr>
              <a:t/>
            </a:r>
            <a:br>
              <a:rPr lang="en-GB" sz="3000" dirty="0">
                <a:latin typeface="SassoonPrimaryInfant" panose="00000400000000000000" pitchFamily="2" charset="0"/>
              </a:rPr>
            </a:br>
            <a:r>
              <a:rPr lang="en-GB" sz="3000" dirty="0">
                <a:latin typeface="SassoonPrimaryInfant" panose="00000400000000000000" pitchFamily="2" charset="0"/>
              </a:rPr>
              <a:t>Common nouns are real things (even if you can’t see them):</a:t>
            </a:r>
            <a:br>
              <a:rPr lang="en-GB" sz="3000" dirty="0">
                <a:latin typeface="SassoonPrimaryInfant" panose="00000400000000000000" pitchFamily="2" charset="0"/>
              </a:rPr>
            </a:br>
            <a:r>
              <a:rPr lang="en-GB" sz="3000" dirty="0">
                <a:solidFill>
                  <a:srgbClr val="7030A0"/>
                </a:solidFill>
                <a:latin typeface="SassoonPrimaryInfant" panose="00000400000000000000" pitchFamily="2" charset="0"/>
              </a:rPr>
              <a:t>table, mud, buttons, mountain, hat, teacher, sky, monkeys...</a:t>
            </a:r>
            <a:br>
              <a:rPr lang="en-GB" sz="3000" dirty="0">
                <a:solidFill>
                  <a:srgbClr val="7030A0"/>
                </a:solidFill>
                <a:latin typeface="SassoonPrimaryInfant" panose="00000400000000000000" pitchFamily="2" charset="0"/>
              </a:rPr>
            </a:br>
            <a:r>
              <a:rPr lang="en-GB" sz="3000" dirty="0">
                <a:solidFill>
                  <a:srgbClr val="7030A0"/>
                </a:solidFill>
                <a:latin typeface="SassoonPrimaryInfant" panose="00000400000000000000" pitchFamily="2" charset="0"/>
              </a:rPr>
              <a:t/>
            </a:r>
            <a:br>
              <a:rPr lang="en-GB" sz="3000" dirty="0">
                <a:solidFill>
                  <a:srgbClr val="7030A0"/>
                </a:solidFill>
                <a:latin typeface="SassoonPrimaryInfant" panose="00000400000000000000" pitchFamily="2" charset="0"/>
              </a:rPr>
            </a:br>
            <a:r>
              <a:rPr lang="en-GB" sz="3000" dirty="0">
                <a:latin typeface="SassoonPrimaryInfant" panose="00000400000000000000" pitchFamily="2" charset="0"/>
              </a:rPr>
              <a:t>Abstract nouns are ideas or concepts:</a:t>
            </a:r>
            <a:br>
              <a:rPr lang="en-GB" sz="3000" dirty="0">
                <a:latin typeface="SassoonPrimaryInfant" panose="00000400000000000000" pitchFamily="2" charset="0"/>
              </a:rPr>
            </a:br>
            <a:r>
              <a:rPr lang="en-GB" sz="3000" dirty="0">
                <a:solidFill>
                  <a:srgbClr val="7030A0"/>
                </a:solidFill>
                <a:latin typeface="SassoonPrimaryInfant" panose="00000400000000000000" pitchFamily="2" charset="0"/>
              </a:rPr>
              <a:t>education, friendship, happiness, beauty, curiosity...</a:t>
            </a:r>
            <a:br>
              <a:rPr lang="en-GB" sz="3000" dirty="0">
                <a:solidFill>
                  <a:srgbClr val="7030A0"/>
                </a:solidFill>
                <a:latin typeface="SassoonPrimaryInfant" panose="00000400000000000000" pitchFamily="2" charset="0"/>
              </a:rPr>
            </a:br>
            <a:r>
              <a:rPr lang="en-GB" sz="3000" dirty="0">
                <a:solidFill>
                  <a:srgbClr val="7030A0"/>
                </a:solidFill>
                <a:latin typeface="SassoonPrimaryInfant" panose="00000400000000000000" pitchFamily="2" charset="0"/>
              </a:rPr>
              <a:t/>
            </a:r>
            <a:br>
              <a:rPr lang="en-GB" sz="3000" dirty="0">
                <a:solidFill>
                  <a:srgbClr val="7030A0"/>
                </a:solidFill>
                <a:latin typeface="SassoonPrimaryInfant" panose="00000400000000000000" pitchFamily="2" charset="0"/>
              </a:rPr>
            </a:br>
            <a:r>
              <a:rPr lang="en-GB" sz="3000" dirty="0">
                <a:latin typeface="SassoonPrimaryInfant" panose="00000400000000000000" pitchFamily="2" charset="0"/>
              </a:rPr>
              <a:t>Collective nouns are for groups:</a:t>
            </a:r>
            <a:br>
              <a:rPr lang="en-GB" sz="3000" dirty="0">
                <a:latin typeface="SassoonPrimaryInfant" panose="00000400000000000000" pitchFamily="2" charset="0"/>
              </a:rPr>
            </a:br>
            <a:r>
              <a:rPr lang="en-GB" sz="3000" dirty="0">
                <a:solidFill>
                  <a:srgbClr val="7030A0"/>
                </a:solidFill>
                <a:latin typeface="SassoonPrimaryInfant" panose="00000400000000000000" pitchFamily="2" charset="0"/>
              </a:rPr>
              <a:t>flock, herd, pack, team, swarm, crowd...</a:t>
            </a:r>
            <a:endParaRPr lang="en-GB" sz="3000" u="sng" dirty="0">
              <a:latin typeface="SassoonPrimaryInfant" panose="00000400000000000000" pitchFamily="2" charset="0"/>
            </a:endParaRPr>
          </a:p>
        </p:txBody>
      </p:sp>
    </p:spTree>
    <p:extLst>
      <p:ext uri="{BB962C8B-B14F-4D97-AF65-F5344CB8AC3E}">
        <p14:creationId xmlns:p14="http://schemas.microsoft.com/office/powerpoint/2010/main" val="1759807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Sentence Types</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1880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260648"/>
            <a:ext cx="8820472" cy="864096"/>
          </a:xfrm>
        </p:spPr>
        <p:txBody>
          <a:bodyPr anchor="t">
            <a:normAutofit/>
          </a:bodyPr>
          <a:lstStyle/>
          <a:p>
            <a:pPr algn="l"/>
            <a:r>
              <a:rPr lang="en-GB" u="sng" dirty="0" smtClean="0">
                <a:latin typeface="SassoonPrimaryInfant" panose="00000400000000000000" pitchFamily="2" charset="0"/>
              </a:rPr>
              <a:t>Verbs</a:t>
            </a:r>
            <a:endParaRPr lang="en-GB" u="sng" dirty="0">
              <a:latin typeface="SassoonPrimaryInfant" panose="00000400000000000000" pitchFamily="2" charset="0"/>
            </a:endParaRPr>
          </a:p>
        </p:txBody>
      </p:sp>
      <p:pic>
        <p:nvPicPr>
          <p:cNvPr id="2050" name="Picture 2" descr="Image result for what's happening meme"/>
          <p:cNvPicPr>
            <a:picLocks noChangeAspect="1" noChangeArrowheads="1"/>
          </p:cNvPicPr>
          <p:nvPr/>
        </p:nvPicPr>
        <p:blipFill>
          <a:blip r:embed="rId3" cstate="print"/>
          <a:srcRect/>
          <a:stretch>
            <a:fillRect/>
          </a:stretch>
        </p:blipFill>
        <p:spPr bwMode="auto">
          <a:xfrm>
            <a:off x="6006878" y="2204864"/>
            <a:ext cx="4248472" cy="4248472"/>
          </a:xfrm>
          <a:prstGeom prst="rect">
            <a:avLst/>
          </a:prstGeom>
          <a:noFill/>
        </p:spPr>
      </p:pic>
      <p:pic>
        <p:nvPicPr>
          <p:cNvPr id="2052" name="Picture 4" descr="http://cdn.meme.am/instances/54577953.jpg"/>
          <p:cNvPicPr>
            <a:picLocks noChangeAspect="1" noChangeArrowheads="1"/>
          </p:cNvPicPr>
          <p:nvPr/>
        </p:nvPicPr>
        <p:blipFill>
          <a:blip r:embed="rId4" cstate="print"/>
          <a:srcRect/>
          <a:stretch>
            <a:fillRect/>
          </a:stretch>
        </p:blipFill>
        <p:spPr bwMode="auto">
          <a:xfrm>
            <a:off x="1642492" y="3501008"/>
            <a:ext cx="4381500" cy="2857500"/>
          </a:xfrm>
          <a:prstGeom prst="rect">
            <a:avLst/>
          </a:prstGeom>
          <a:noFill/>
        </p:spPr>
      </p:pic>
      <p:sp>
        <p:nvSpPr>
          <p:cNvPr id="5" name="Rectangle 4"/>
          <p:cNvSpPr/>
          <p:nvPr/>
        </p:nvSpPr>
        <p:spPr>
          <a:xfrm>
            <a:off x="1991544" y="1124745"/>
            <a:ext cx="3816424"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srgbClr val="002060"/>
                </a:solidFill>
                <a:effectLst/>
                <a:uLnTx/>
                <a:uFillTx/>
                <a:latin typeface="SassoonPrimaryInfant" panose="00000400000000000000" pitchFamily="2" charset="0"/>
              </a:rPr>
              <a:t>Verbs</a:t>
            </a: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rPr>
              <a:t> tell us what’s happening.</a:t>
            </a:r>
            <a:b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rPr>
            </a:b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rPr>
              <a:t>They are </a:t>
            </a:r>
            <a:r>
              <a:rPr kumimoji="0" lang="en-GB" sz="3200" b="0" i="0" u="sng" strike="noStrike" kern="1200" cap="none" spc="0" normalizeH="0" baseline="0" noProof="0" dirty="0">
                <a:ln>
                  <a:noFill/>
                </a:ln>
                <a:solidFill>
                  <a:srgbClr val="002060"/>
                </a:solidFill>
                <a:effectLst/>
                <a:uLnTx/>
                <a:uFillTx/>
                <a:latin typeface="SassoonPrimaryInfant" panose="00000400000000000000" pitchFamily="2" charset="0"/>
              </a:rPr>
              <a:t>doing</a:t>
            </a: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rPr>
              <a:t> or </a:t>
            </a:r>
            <a:r>
              <a:rPr kumimoji="0" lang="en-GB" sz="3200" b="0" i="0" u="sng" strike="noStrike" kern="1200" cap="none" spc="0" normalizeH="0" baseline="0" noProof="0" dirty="0">
                <a:ln>
                  <a:noFill/>
                </a:ln>
                <a:solidFill>
                  <a:srgbClr val="002060"/>
                </a:solidFill>
                <a:effectLst/>
                <a:uLnTx/>
                <a:uFillTx/>
                <a:latin typeface="SassoonPrimaryInfant" panose="00000400000000000000" pitchFamily="2" charset="0"/>
              </a:rPr>
              <a:t>being</a:t>
            </a: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rPr>
              <a:t> words.</a:t>
            </a:r>
            <a:endParaRPr kumimoji="0" lang="en-GB" sz="3200" b="0" i="0" u="none" strike="noStrike" kern="1200" cap="none" spc="0" normalizeH="0" baseline="0" noProof="0" dirty="0">
              <a:ln>
                <a:noFill/>
              </a:ln>
              <a:solidFill>
                <a:prstClr val="black"/>
              </a:solidFill>
              <a:effectLst/>
              <a:uLnTx/>
              <a:uFillTx/>
              <a:latin typeface="SassoonPrimaryInfant" panose="00000400000000000000" pitchFamily="2" charset="0"/>
            </a:endParaRPr>
          </a:p>
        </p:txBody>
      </p:sp>
    </p:spTree>
    <p:extLst>
      <p:ext uri="{BB962C8B-B14F-4D97-AF65-F5344CB8AC3E}">
        <p14:creationId xmlns:p14="http://schemas.microsoft.com/office/powerpoint/2010/main" val="3075380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544" y="260648"/>
            <a:ext cx="10324214" cy="864096"/>
          </a:xfrm>
        </p:spPr>
        <p:txBody>
          <a:bodyPr anchor="t">
            <a:noAutofit/>
          </a:bodyPr>
          <a:lstStyle/>
          <a:p>
            <a:r>
              <a:rPr lang="en-GB" sz="3200" dirty="0" smtClean="0">
                <a:latin typeface="SassoonPrimaryInfant" panose="00000400000000000000" pitchFamily="2" charset="0"/>
              </a:rPr>
              <a:t>Helping </a:t>
            </a:r>
            <a:r>
              <a:rPr lang="en-GB" sz="3200" dirty="0">
                <a:latin typeface="SassoonPrimaryInfant" panose="00000400000000000000" pitchFamily="2" charset="0"/>
              </a:rPr>
              <a:t>verbs </a:t>
            </a:r>
            <a:r>
              <a:rPr lang="en-GB" sz="3200" dirty="0" smtClean="0">
                <a:latin typeface="SassoonPrimaryInfant" panose="00000400000000000000" pitchFamily="2" charset="0"/>
              </a:rPr>
              <a:t>before a </a:t>
            </a:r>
            <a:r>
              <a:rPr lang="en-GB" sz="3200" u="sng" dirty="0" smtClean="0">
                <a:latin typeface="SassoonPrimaryInfant" panose="00000400000000000000" pitchFamily="2" charset="0"/>
              </a:rPr>
              <a:t>main verb</a:t>
            </a:r>
            <a:r>
              <a:rPr lang="en-GB" sz="3200" dirty="0" smtClean="0">
                <a:latin typeface="SassoonPrimaryInfant" panose="00000400000000000000" pitchFamily="2" charset="0"/>
              </a:rPr>
              <a:t> are </a:t>
            </a:r>
            <a:r>
              <a:rPr lang="en-GB" sz="3200" dirty="0">
                <a:latin typeface="SassoonPrimaryInfant" panose="00000400000000000000" pitchFamily="2" charset="0"/>
              </a:rPr>
              <a:t>called </a:t>
            </a:r>
            <a:r>
              <a:rPr lang="en-GB" sz="3200" u="sng" dirty="0">
                <a:latin typeface="SassoonPrimaryInfant" panose="00000400000000000000" pitchFamily="2" charset="0"/>
              </a:rPr>
              <a:t>auxiliary verbs</a:t>
            </a:r>
            <a:r>
              <a:rPr lang="en-GB" sz="3200" dirty="0">
                <a:latin typeface="SassoonPrimaryInfant" panose="00000400000000000000" pitchFamily="2" charset="0"/>
              </a:rPr>
              <a:t>.</a:t>
            </a:r>
            <a:br>
              <a:rPr lang="en-GB" sz="3200" dirty="0">
                <a:latin typeface="SassoonPrimaryInfant" panose="00000400000000000000" pitchFamily="2" charset="0"/>
              </a:rPr>
            </a:br>
            <a:r>
              <a:rPr lang="en-GB" sz="3200" dirty="0">
                <a:latin typeface="SassoonPrimaryInfant" panose="00000400000000000000" pitchFamily="2" charset="0"/>
              </a:rPr>
              <a:t/>
            </a:r>
            <a:br>
              <a:rPr lang="en-GB" sz="3200" dirty="0">
                <a:latin typeface="SassoonPrimaryInfant" panose="00000400000000000000" pitchFamily="2" charset="0"/>
              </a:rPr>
            </a:br>
            <a:r>
              <a:rPr lang="en-GB" sz="3200" b="1" u="sng" dirty="0">
                <a:solidFill>
                  <a:srgbClr val="7030A0"/>
                </a:solidFill>
                <a:latin typeface="SassoonPrimaryInfant" panose="00000400000000000000" pitchFamily="2" charset="0"/>
              </a:rPr>
              <a:t>Modal</a:t>
            </a:r>
            <a:r>
              <a:rPr lang="en-GB" sz="3200" dirty="0">
                <a:solidFill>
                  <a:srgbClr val="7030A0"/>
                </a:solidFill>
                <a:latin typeface="SassoonPrimaryInfant" panose="00000400000000000000" pitchFamily="2" charset="0"/>
              </a:rPr>
              <a:t> auxiliary verbs </a:t>
            </a:r>
            <a:r>
              <a:rPr lang="en-GB" sz="3200" b="1" dirty="0">
                <a:latin typeface="SassoonPrimaryInfant" panose="00000400000000000000" pitchFamily="2" charset="0"/>
              </a:rPr>
              <a:t>(will, can, could, would, should</a:t>
            </a:r>
            <a:r>
              <a:rPr lang="en-GB" sz="3200" dirty="0">
                <a:solidFill>
                  <a:srgbClr val="7030A0"/>
                </a:solidFill>
                <a:latin typeface="SassoonPrimaryInfant" panose="00000400000000000000" pitchFamily="2" charset="0"/>
              </a:rPr>
              <a:t>) </a:t>
            </a:r>
            <a:r>
              <a:rPr lang="en-GB" sz="3200" dirty="0" smtClean="0">
                <a:solidFill>
                  <a:srgbClr val="7030A0"/>
                </a:solidFill>
                <a:latin typeface="SassoonPrimaryInfant" panose="00000400000000000000" pitchFamily="2" charset="0"/>
              </a:rPr>
              <a:t/>
            </a:r>
            <a:br>
              <a:rPr lang="en-GB" sz="3200" dirty="0" smtClean="0">
                <a:solidFill>
                  <a:srgbClr val="7030A0"/>
                </a:solidFill>
                <a:latin typeface="SassoonPrimaryInfant" panose="00000400000000000000" pitchFamily="2" charset="0"/>
              </a:rPr>
            </a:br>
            <a:r>
              <a:rPr lang="en-GB" sz="3200" dirty="0" smtClean="0">
                <a:solidFill>
                  <a:srgbClr val="7030A0"/>
                </a:solidFill>
                <a:latin typeface="SassoonPrimaryInfant" panose="00000400000000000000" pitchFamily="2" charset="0"/>
              </a:rPr>
              <a:t>tell </a:t>
            </a:r>
            <a:r>
              <a:rPr lang="en-GB" sz="3200" dirty="0">
                <a:solidFill>
                  <a:srgbClr val="7030A0"/>
                </a:solidFill>
                <a:latin typeface="SassoonPrimaryInfant" panose="00000400000000000000" pitchFamily="2" charset="0"/>
              </a:rPr>
              <a:t>us how </a:t>
            </a:r>
            <a:r>
              <a:rPr lang="en-GB" sz="3200" b="1" dirty="0">
                <a:solidFill>
                  <a:srgbClr val="7030A0"/>
                </a:solidFill>
                <a:latin typeface="SassoonPrimaryInfant" panose="00000400000000000000" pitchFamily="2" charset="0"/>
              </a:rPr>
              <a:t>possible</a:t>
            </a:r>
            <a:r>
              <a:rPr lang="en-GB" sz="3200" dirty="0">
                <a:solidFill>
                  <a:srgbClr val="7030A0"/>
                </a:solidFill>
                <a:latin typeface="SassoonPrimaryInfant" panose="00000400000000000000" pitchFamily="2" charset="0"/>
              </a:rPr>
              <a:t> the verb is.</a:t>
            </a:r>
            <a:br>
              <a:rPr lang="en-GB" sz="3200" dirty="0">
                <a:solidFill>
                  <a:srgbClr val="7030A0"/>
                </a:solidFill>
                <a:latin typeface="SassoonPrimaryInfant" panose="00000400000000000000" pitchFamily="2" charset="0"/>
              </a:rPr>
            </a:br>
            <a:r>
              <a:rPr lang="en-GB" sz="3200" dirty="0" smtClean="0">
                <a:solidFill>
                  <a:srgbClr val="7030A0"/>
                </a:solidFill>
                <a:latin typeface="SassoonPrimaryInfant" panose="00000400000000000000" pitchFamily="2" charset="0"/>
              </a:rPr>
              <a:t/>
            </a:r>
            <a:br>
              <a:rPr lang="en-GB" sz="3200" dirty="0" smtClean="0">
                <a:solidFill>
                  <a:srgbClr val="7030A0"/>
                </a:solidFill>
                <a:latin typeface="SassoonPrimaryInfant" panose="00000400000000000000" pitchFamily="2" charset="0"/>
              </a:rPr>
            </a:br>
            <a:r>
              <a:rPr lang="en-GB" sz="3200" b="1" dirty="0" smtClean="0">
                <a:latin typeface="SassoonPrimaryInfant" panose="00000400000000000000" pitchFamily="2" charset="0"/>
              </a:rPr>
              <a:t> </a:t>
            </a:r>
            <a:r>
              <a:rPr lang="en-GB" sz="3200" b="1" dirty="0">
                <a:latin typeface="SassoonPrimaryInfant" panose="00000400000000000000" pitchFamily="2" charset="0"/>
              </a:rPr>
              <a:t>I </a:t>
            </a:r>
            <a:r>
              <a:rPr lang="en-GB" sz="3200" b="1" u="sng" dirty="0">
                <a:solidFill>
                  <a:srgbClr val="7030A0"/>
                </a:solidFill>
                <a:latin typeface="SassoonPrimaryInfant" panose="00000400000000000000" pitchFamily="2" charset="0"/>
              </a:rPr>
              <a:t>will</a:t>
            </a:r>
            <a:r>
              <a:rPr lang="en-GB" sz="3200" b="1" dirty="0">
                <a:solidFill>
                  <a:srgbClr val="7030A0"/>
                </a:solidFill>
                <a:latin typeface="SassoonPrimaryInfant" panose="00000400000000000000" pitchFamily="2" charset="0"/>
              </a:rPr>
              <a:t> play </a:t>
            </a:r>
            <a:r>
              <a:rPr lang="en-GB" sz="3200" b="1" dirty="0">
                <a:latin typeface="SassoonPrimaryInfant" panose="00000400000000000000" pitchFamily="2" charset="0"/>
              </a:rPr>
              <a:t>chess later. </a:t>
            </a:r>
            <a:br>
              <a:rPr lang="en-GB" sz="3200" b="1" dirty="0">
                <a:latin typeface="SassoonPrimaryInfant" panose="00000400000000000000" pitchFamily="2" charset="0"/>
              </a:rPr>
            </a:br>
            <a:r>
              <a:rPr lang="en-GB" sz="3200" dirty="0">
                <a:solidFill>
                  <a:srgbClr val="7030A0"/>
                </a:solidFill>
                <a:latin typeface="SassoonPrimaryInfant" panose="00000400000000000000" pitchFamily="2" charset="0"/>
              </a:rPr>
              <a:t/>
            </a:r>
            <a:br>
              <a:rPr lang="en-GB" sz="3200" dirty="0">
                <a:solidFill>
                  <a:srgbClr val="7030A0"/>
                </a:solidFill>
                <a:latin typeface="SassoonPrimaryInfant" panose="00000400000000000000" pitchFamily="2" charset="0"/>
              </a:rPr>
            </a:br>
            <a:r>
              <a:rPr lang="en-GB" sz="3200" dirty="0">
                <a:solidFill>
                  <a:srgbClr val="7030A0"/>
                </a:solidFill>
                <a:latin typeface="SassoonPrimaryInfant" panose="00000400000000000000" pitchFamily="2" charset="0"/>
              </a:rPr>
              <a:t>“To have” or “to be” verbs can make the perfect or progressive </a:t>
            </a:r>
            <a:r>
              <a:rPr lang="en-GB" sz="3200" dirty="0" smtClean="0">
                <a:solidFill>
                  <a:srgbClr val="7030A0"/>
                </a:solidFill>
                <a:latin typeface="SassoonPrimaryInfant" panose="00000400000000000000" pitchFamily="2" charset="0"/>
              </a:rPr>
              <a:t>tenses.</a:t>
            </a:r>
            <a:br>
              <a:rPr lang="en-GB" sz="3200" dirty="0" smtClean="0">
                <a:solidFill>
                  <a:srgbClr val="7030A0"/>
                </a:solidFill>
                <a:latin typeface="SassoonPrimaryInfant" panose="00000400000000000000" pitchFamily="2" charset="0"/>
              </a:rPr>
            </a:br>
            <a:r>
              <a:rPr lang="en-GB" sz="3200" dirty="0">
                <a:solidFill>
                  <a:srgbClr val="7030A0"/>
                </a:solidFill>
                <a:latin typeface="SassoonPrimaryInfant" panose="00000400000000000000" pitchFamily="2" charset="0"/>
              </a:rPr>
              <a:t/>
            </a:r>
            <a:br>
              <a:rPr lang="en-GB" sz="3200" dirty="0">
                <a:solidFill>
                  <a:srgbClr val="7030A0"/>
                </a:solidFill>
                <a:latin typeface="SassoonPrimaryInfant" panose="00000400000000000000" pitchFamily="2" charset="0"/>
              </a:rPr>
            </a:br>
            <a:r>
              <a:rPr lang="en-GB" sz="3200" b="1" dirty="0">
                <a:latin typeface="SassoonPrimaryInfant" panose="00000400000000000000" pitchFamily="2" charset="0"/>
              </a:rPr>
              <a:t> Bob </a:t>
            </a:r>
            <a:r>
              <a:rPr lang="en-GB" sz="3200" b="1" u="sng" dirty="0">
                <a:solidFill>
                  <a:srgbClr val="7030A0"/>
                </a:solidFill>
                <a:latin typeface="SassoonPrimaryInfant" panose="00000400000000000000" pitchFamily="2" charset="0"/>
              </a:rPr>
              <a:t>is</a:t>
            </a:r>
            <a:r>
              <a:rPr lang="en-GB" sz="3200" b="1" dirty="0">
                <a:solidFill>
                  <a:srgbClr val="7030A0"/>
                </a:solidFill>
                <a:latin typeface="SassoonPrimaryInfant" panose="00000400000000000000" pitchFamily="2" charset="0"/>
              </a:rPr>
              <a:t> building </a:t>
            </a:r>
            <a:r>
              <a:rPr lang="en-GB" sz="3200" b="1" dirty="0">
                <a:latin typeface="SassoonPrimaryInfant" panose="00000400000000000000" pitchFamily="2" charset="0"/>
              </a:rPr>
              <a:t>a rocket; </a:t>
            </a:r>
            <a:r>
              <a:rPr lang="en-GB" sz="3200" b="1" dirty="0" smtClean="0">
                <a:latin typeface="SassoonPrimaryInfant" panose="00000400000000000000" pitchFamily="2" charset="0"/>
              </a:rPr>
              <a:t/>
            </a:r>
            <a:br>
              <a:rPr lang="en-GB" sz="3200" b="1" dirty="0" smtClean="0">
                <a:latin typeface="SassoonPrimaryInfant" panose="00000400000000000000" pitchFamily="2" charset="0"/>
              </a:rPr>
            </a:br>
            <a:r>
              <a:rPr lang="en-GB" sz="3200" b="1" dirty="0" smtClean="0">
                <a:latin typeface="SassoonPrimaryInfant" panose="00000400000000000000" pitchFamily="2" charset="0"/>
              </a:rPr>
              <a:t>Betty </a:t>
            </a:r>
            <a:r>
              <a:rPr lang="en-GB" sz="3200" b="1" u="sng" dirty="0">
                <a:solidFill>
                  <a:srgbClr val="7030A0"/>
                </a:solidFill>
                <a:latin typeface="SassoonPrimaryInfant" panose="00000400000000000000" pitchFamily="2" charset="0"/>
              </a:rPr>
              <a:t>had</a:t>
            </a:r>
            <a:r>
              <a:rPr lang="en-GB" sz="3200" b="1" dirty="0">
                <a:solidFill>
                  <a:srgbClr val="7030A0"/>
                </a:solidFill>
                <a:latin typeface="SassoonPrimaryInfant" panose="00000400000000000000" pitchFamily="2" charset="0"/>
              </a:rPr>
              <a:t> built </a:t>
            </a:r>
            <a:r>
              <a:rPr lang="en-GB" sz="3200" b="1" dirty="0">
                <a:latin typeface="SassoonPrimaryInfant" panose="00000400000000000000" pitchFamily="2" charset="0"/>
              </a:rPr>
              <a:t>one earlier.</a:t>
            </a:r>
            <a:endParaRPr lang="en-GB" sz="3200" u="sng" dirty="0">
              <a:latin typeface="SassoonPrimaryInfant" panose="00000400000000000000" pitchFamily="2" charset="0"/>
            </a:endParaRPr>
          </a:p>
        </p:txBody>
      </p:sp>
    </p:spTree>
    <p:extLst>
      <p:ext uri="{BB962C8B-B14F-4D97-AF65-F5344CB8AC3E}">
        <p14:creationId xmlns:p14="http://schemas.microsoft.com/office/powerpoint/2010/main" val="1298125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620688"/>
            <a:ext cx="8064896" cy="2376264"/>
          </a:xfrm>
        </p:spPr>
        <p:txBody>
          <a:bodyPr anchor="t">
            <a:noAutofit/>
          </a:bodyPr>
          <a:lstStyle/>
          <a:p>
            <a:pPr algn="l"/>
            <a:r>
              <a:rPr lang="en-GB" sz="3600" u="sng" dirty="0">
                <a:latin typeface="SassoonPrimaryInfant" panose="00000400000000000000" pitchFamily="2" charset="0"/>
              </a:rPr>
              <a:t>Modal Verbs</a:t>
            </a:r>
            <a:br>
              <a:rPr lang="en-GB" sz="3600" u="sng" dirty="0">
                <a:latin typeface="SassoonPrimaryInfant" panose="00000400000000000000" pitchFamily="2" charset="0"/>
              </a:rPr>
            </a:br>
            <a:r>
              <a:rPr lang="en-GB" sz="3600" dirty="0">
                <a:latin typeface="SassoonPrimaryInfant" panose="00000400000000000000" pitchFamily="2" charset="0"/>
              </a:rPr>
              <a:t/>
            </a:r>
            <a:br>
              <a:rPr lang="en-GB" sz="3600" dirty="0">
                <a:latin typeface="SassoonPrimaryInfant" panose="00000400000000000000" pitchFamily="2" charset="0"/>
              </a:rPr>
            </a:br>
            <a:r>
              <a:rPr lang="en-GB" sz="3600" dirty="0">
                <a:solidFill>
                  <a:srgbClr val="7030A0"/>
                </a:solidFill>
                <a:latin typeface="SassoonPrimaryInfant" panose="00000400000000000000" pitchFamily="2" charset="0"/>
              </a:rPr>
              <a:t>Modal verbs </a:t>
            </a:r>
            <a:r>
              <a:rPr lang="en-GB" sz="3600" dirty="0">
                <a:latin typeface="SassoonPrimaryInfant" panose="00000400000000000000" pitchFamily="2" charset="0"/>
              </a:rPr>
              <a:t>are auxiliary (helping) verbs that tell us how likely the </a:t>
            </a:r>
            <a:r>
              <a:rPr lang="en-GB" sz="3600" dirty="0">
                <a:solidFill>
                  <a:srgbClr val="FF0000"/>
                </a:solidFill>
                <a:latin typeface="SassoonPrimaryInfant" panose="00000400000000000000" pitchFamily="2" charset="0"/>
              </a:rPr>
              <a:t>main verb </a:t>
            </a:r>
            <a:r>
              <a:rPr lang="en-GB" sz="3600" dirty="0">
                <a:latin typeface="SassoonPrimaryInfant" panose="00000400000000000000" pitchFamily="2" charset="0"/>
              </a:rPr>
              <a:t>is to happen.</a:t>
            </a:r>
            <a:br>
              <a:rPr lang="en-GB" sz="3600" dirty="0">
                <a:latin typeface="SassoonPrimaryInfant" panose="00000400000000000000" pitchFamily="2" charset="0"/>
              </a:rPr>
            </a:br>
            <a:r>
              <a:rPr lang="en-GB" sz="3600" dirty="0">
                <a:latin typeface="SassoonPrimaryInfant" panose="00000400000000000000" pitchFamily="2" charset="0"/>
              </a:rPr>
              <a:t/>
            </a:r>
            <a:br>
              <a:rPr lang="en-GB" sz="3600" dirty="0">
                <a:latin typeface="SassoonPrimaryInfant" panose="00000400000000000000" pitchFamily="2" charset="0"/>
              </a:rPr>
            </a:br>
            <a:r>
              <a:rPr lang="en-GB" sz="3600" dirty="0">
                <a:latin typeface="SassoonPrimaryInfant" panose="00000400000000000000" pitchFamily="2" charset="0"/>
              </a:rPr>
              <a:t>I </a:t>
            </a:r>
            <a:r>
              <a:rPr lang="en-GB" sz="3600" dirty="0">
                <a:solidFill>
                  <a:srgbClr val="7030A0"/>
                </a:solidFill>
                <a:latin typeface="SassoonPrimaryInfant" panose="00000400000000000000" pitchFamily="2" charset="0"/>
              </a:rPr>
              <a:t>will</a:t>
            </a:r>
            <a:r>
              <a:rPr lang="en-GB" sz="3600" dirty="0">
                <a:latin typeface="SassoonPrimaryInfant" panose="00000400000000000000" pitchFamily="2" charset="0"/>
              </a:rPr>
              <a:t> </a:t>
            </a:r>
            <a:r>
              <a:rPr lang="en-GB" sz="3600" dirty="0">
                <a:solidFill>
                  <a:srgbClr val="FF0000"/>
                </a:solidFill>
                <a:latin typeface="SassoonPrimaryInfant" panose="00000400000000000000" pitchFamily="2" charset="0"/>
              </a:rPr>
              <a:t>work</a:t>
            </a:r>
            <a:r>
              <a:rPr lang="en-GB" sz="3600" dirty="0">
                <a:latin typeface="SassoonPrimaryInfant" panose="00000400000000000000" pitchFamily="2" charset="0"/>
              </a:rPr>
              <a:t> hard</a:t>
            </a:r>
            <a:br>
              <a:rPr lang="en-GB" sz="3600" dirty="0">
                <a:latin typeface="SassoonPrimaryInfant" panose="00000400000000000000" pitchFamily="2" charset="0"/>
              </a:rPr>
            </a:br>
            <a:r>
              <a:rPr lang="en-GB" sz="3600" dirty="0">
                <a:latin typeface="SassoonPrimaryInfant" panose="00000400000000000000" pitchFamily="2" charset="0"/>
              </a:rPr>
              <a:t>I </a:t>
            </a:r>
            <a:r>
              <a:rPr lang="en-GB" sz="3600" dirty="0">
                <a:solidFill>
                  <a:srgbClr val="7030A0"/>
                </a:solidFill>
                <a:latin typeface="SassoonPrimaryInfant" panose="00000400000000000000" pitchFamily="2" charset="0"/>
              </a:rPr>
              <a:t>might</a:t>
            </a:r>
            <a:r>
              <a:rPr lang="en-GB" sz="3600" dirty="0">
                <a:latin typeface="SassoonPrimaryInfant" panose="00000400000000000000" pitchFamily="2" charset="0"/>
              </a:rPr>
              <a:t> </a:t>
            </a:r>
            <a:r>
              <a:rPr lang="en-GB" sz="3600" dirty="0">
                <a:solidFill>
                  <a:srgbClr val="FF0000"/>
                </a:solidFill>
                <a:latin typeface="SassoonPrimaryInfant" panose="00000400000000000000" pitchFamily="2" charset="0"/>
              </a:rPr>
              <a:t>read</a:t>
            </a:r>
            <a:r>
              <a:rPr lang="en-GB" sz="3600" dirty="0">
                <a:latin typeface="SassoonPrimaryInfant" panose="00000400000000000000" pitchFamily="2" charset="0"/>
              </a:rPr>
              <a:t/>
            </a:r>
            <a:br>
              <a:rPr lang="en-GB" sz="3600" dirty="0">
                <a:latin typeface="SassoonPrimaryInfant" panose="00000400000000000000" pitchFamily="2" charset="0"/>
              </a:rPr>
            </a:br>
            <a:r>
              <a:rPr lang="en-GB" sz="3600" dirty="0">
                <a:latin typeface="SassoonPrimaryInfant" panose="00000400000000000000" pitchFamily="2" charset="0"/>
              </a:rPr>
              <a:t>I </a:t>
            </a:r>
            <a:r>
              <a:rPr lang="en-GB" sz="3600" dirty="0">
                <a:solidFill>
                  <a:srgbClr val="7030A0"/>
                </a:solidFill>
                <a:latin typeface="SassoonPrimaryInfant" panose="00000400000000000000" pitchFamily="2" charset="0"/>
              </a:rPr>
              <a:t>should</a:t>
            </a:r>
            <a:r>
              <a:rPr lang="en-GB" sz="3600" dirty="0">
                <a:latin typeface="SassoonPrimaryInfant" panose="00000400000000000000" pitchFamily="2" charset="0"/>
              </a:rPr>
              <a:t> </a:t>
            </a:r>
            <a:r>
              <a:rPr lang="en-GB" sz="3600" dirty="0">
                <a:solidFill>
                  <a:srgbClr val="FF0000"/>
                </a:solidFill>
                <a:latin typeface="SassoonPrimaryInfant" panose="00000400000000000000" pitchFamily="2" charset="0"/>
              </a:rPr>
              <a:t>sleep</a:t>
            </a:r>
            <a:r>
              <a:rPr lang="en-GB" sz="3600" dirty="0">
                <a:latin typeface="SassoonPrimaryInfant" panose="00000400000000000000" pitchFamily="2" charset="0"/>
              </a:rPr>
              <a:t/>
            </a:r>
            <a:br>
              <a:rPr lang="en-GB" sz="3600" dirty="0">
                <a:latin typeface="SassoonPrimaryInfant" panose="00000400000000000000" pitchFamily="2" charset="0"/>
              </a:rPr>
            </a:br>
            <a:endParaRPr lang="en-GB" sz="3600" dirty="0">
              <a:solidFill>
                <a:srgbClr val="7030A0"/>
              </a:solidFill>
              <a:latin typeface="SassoonPrimaryInfant" panose="00000400000000000000" pitchFamily="2" charset="0"/>
            </a:endParaRPr>
          </a:p>
        </p:txBody>
      </p:sp>
      <p:sp>
        <p:nvSpPr>
          <p:cNvPr id="3" name="Title 1"/>
          <p:cNvSpPr txBox="1">
            <a:spLocks/>
          </p:cNvSpPr>
          <p:nvPr/>
        </p:nvSpPr>
        <p:spPr>
          <a:xfrm>
            <a:off x="6816080" y="3068960"/>
            <a:ext cx="3168352" cy="3576389"/>
          </a:xfrm>
          <a:prstGeom prst="rect">
            <a:avLst/>
          </a:prstGeom>
          <a:ln>
            <a:solidFill>
              <a:schemeClr val="accent1"/>
            </a:solidFill>
          </a:ln>
        </p:spPr>
        <p:txBody>
          <a:bodyPr vert="horz" lIns="91440" tIns="45720" rIns="91440" bIns="45720" rtlCol="0" anchor="t">
            <a:noAutofit/>
          </a:bodyPr>
          <a:lstStyle/>
          <a:p>
            <a:pPr algn="ctr" defTabSz="914400">
              <a:spcBef>
                <a:spcPct val="0"/>
              </a:spcBef>
              <a:defRPr/>
            </a:pPr>
            <a:r>
              <a:rPr lang="en-GB" sz="3200" dirty="0">
                <a:latin typeface="+mj-lt"/>
                <a:ea typeface="+mj-ea"/>
                <a:cs typeface="+mj-cs"/>
              </a:rPr>
              <a:t>Remember,</a:t>
            </a:r>
          </a:p>
          <a:p>
            <a:pPr algn="ctr" defTabSz="914400">
              <a:spcBef>
                <a:spcPct val="0"/>
              </a:spcBef>
              <a:defRPr/>
            </a:pPr>
            <a:r>
              <a:rPr lang="en-GB" sz="3200" dirty="0">
                <a:solidFill>
                  <a:srgbClr val="7030A0"/>
                </a:solidFill>
                <a:latin typeface="+mj-lt"/>
                <a:ea typeface="+mj-ea"/>
                <a:cs typeface="+mj-cs"/>
              </a:rPr>
              <a:t>Oh, you lucky duck spelling</a:t>
            </a:r>
          </a:p>
          <a:p>
            <a:pPr algn="ctr" defTabSz="914400">
              <a:spcBef>
                <a:spcPct val="0"/>
              </a:spcBef>
              <a:defRPr/>
            </a:pPr>
            <a:r>
              <a:rPr lang="en-GB" sz="3200" dirty="0">
                <a:latin typeface="+mj-lt"/>
                <a:ea typeface="+mj-ea"/>
                <a:cs typeface="+mj-cs"/>
              </a:rPr>
              <a:t>O – U – L – D </a:t>
            </a:r>
          </a:p>
          <a:p>
            <a:pPr algn="ctr" defTabSz="914400">
              <a:spcBef>
                <a:spcPct val="0"/>
              </a:spcBef>
              <a:defRPr/>
            </a:pPr>
            <a:r>
              <a:rPr lang="en-GB" sz="3200" dirty="0">
                <a:solidFill>
                  <a:srgbClr val="7030A0"/>
                </a:solidFill>
                <a:latin typeface="+mj-lt"/>
                <a:ea typeface="+mj-ea"/>
                <a:cs typeface="+mj-cs"/>
              </a:rPr>
              <a:t>Could</a:t>
            </a:r>
          </a:p>
          <a:p>
            <a:pPr algn="ctr" defTabSz="914400">
              <a:spcBef>
                <a:spcPct val="0"/>
              </a:spcBef>
              <a:defRPr/>
            </a:pPr>
            <a:r>
              <a:rPr lang="en-GB" sz="3200" dirty="0">
                <a:solidFill>
                  <a:srgbClr val="7030A0"/>
                </a:solidFill>
                <a:latin typeface="+mj-lt"/>
                <a:ea typeface="+mj-ea"/>
                <a:cs typeface="+mj-cs"/>
              </a:rPr>
              <a:t>Would</a:t>
            </a:r>
          </a:p>
          <a:p>
            <a:pPr algn="ctr" defTabSz="914400">
              <a:spcBef>
                <a:spcPct val="0"/>
              </a:spcBef>
              <a:defRPr/>
            </a:pPr>
            <a:r>
              <a:rPr lang="en-GB" sz="3200" dirty="0">
                <a:solidFill>
                  <a:srgbClr val="7030A0"/>
                </a:solidFill>
                <a:latin typeface="+mj-lt"/>
                <a:ea typeface="+mj-ea"/>
                <a:cs typeface="+mj-cs"/>
              </a:rPr>
              <a:t>Should</a:t>
            </a:r>
          </a:p>
        </p:txBody>
      </p:sp>
    </p:spTree>
    <p:extLst>
      <p:ext uri="{BB962C8B-B14F-4D97-AF65-F5344CB8AC3E}">
        <p14:creationId xmlns:p14="http://schemas.microsoft.com/office/powerpoint/2010/main" val="2193590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0726" y="620688"/>
            <a:ext cx="9718500" cy="2376264"/>
          </a:xfrm>
        </p:spPr>
        <p:txBody>
          <a:bodyPr anchor="t">
            <a:noAutofit/>
          </a:bodyPr>
          <a:lstStyle/>
          <a:p>
            <a:pPr algn="l"/>
            <a:r>
              <a:rPr lang="en-GB" u="sng" dirty="0">
                <a:latin typeface="SassoonPrimaryInfant" panose="00000400000000000000" pitchFamily="2" charset="0"/>
              </a:rPr>
              <a:t>Modal March</a:t>
            </a:r>
            <a:br>
              <a:rPr lang="en-GB" u="sng" dirty="0">
                <a:latin typeface="SassoonPrimaryInfant" panose="00000400000000000000" pitchFamily="2" charset="0"/>
              </a:rPr>
            </a:br>
            <a:r>
              <a:rPr lang="en-GB" dirty="0">
                <a:latin typeface="SassoonPrimaryInfant" panose="00000400000000000000" pitchFamily="2" charset="0"/>
              </a:rPr>
              <a:t/>
            </a:r>
            <a:br>
              <a:rPr lang="en-GB" dirty="0">
                <a:latin typeface="SassoonPrimaryInfant" panose="00000400000000000000" pitchFamily="2" charset="0"/>
              </a:rPr>
            </a:br>
            <a:r>
              <a:rPr lang="en-GB" dirty="0">
                <a:latin typeface="SassoonPrimaryInfant" panose="00000400000000000000" pitchFamily="2" charset="0"/>
              </a:rPr>
              <a:t>Can and could and will and would</a:t>
            </a:r>
            <a:br>
              <a:rPr lang="en-GB" dirty="0">
                <a:latin typeface="SassoonPrimaryInfant" panose="00000400000000000000" pitchFamily="2" charset="0"/>
              </a:rPr>
            </a:br>
            <a:r>
              <a:rPr lang="en-GB" dirty="0" smtClean="0">
                <a:latin typeface="SassoonPrimaryInfant" panose="00000400000000000000" pitchFamily="2" charset="0"/>
              </a:rPr>
              <a:t>Must </a:t>
            </a:r>
            <a:r>
              <a:rPr lang="en-GB" dirty="0">
                <a:latin typeface="SassoonPrimaryInfant" panose="00000400000000000000" pitchFamily="2" charset="0"/>
              </a:rPr>
              <a:t>may might and shall and should</a:t>
            </a:r>
            <a:br>
              <a:rPr lang="en-GB" dirty="0">
                <a:latin typeface="SassoonPrimaryInfant" panose="00000400000000000000" pitchFamily="2" charset="0"/>
              </a:rPr>
            </a:br>
            <a:r>
              <a:rPr lang="en-GB" dirty="0">
                <a:latin typeface="SassoonPrimaryInfant" panose="00000400000000000000" pitchFamily="2" charset="0"/>
              </a:rPr>
              <a:t/>
            </a:r>
            <a:br>
              <a:rPr lang="en-GB" dirty="0">
                <a:latin typeface="SassoonPrimaryInfant" panose="00000400000000000000" pitchFamily="2" charset="0"/>
              </a:rPr>
            </a:br>
            <a:r>
              <a:rPr lang="en-GB" dirty="0">
                <a:latin typeface="SassoonPrimaryInfant" panose="00000400000000000000" pitchFamily="2" charset="0"/>
              </a:rPr>
              <a:t>Modal verbs can help you see</a:t>
            </a:r>
            <a:br>
              <a:rPr lang="en-GB" dirty="0">
                <a:latin typeface="SassoonPrimaryInfant" panose="00000400000000000000" pitchFamily="2" charset="0"/>
              </a:rPr>
            </a:br>
            <a:r>
              <a:rPr lang="en-GB" dirty="0" smtClean="0">
                <a:latin typeface="SassoonPrimaryInfant" panose="00000400000000000000" pitchFamily="2" charset="0"/>
              </a:rPr>
              <a:t>Degrees </a:t>
            </a:r>
            <a:r>
              <a:rPr lang="en-GB" dirty="0">
                <a:latin typeface="SassoonPrimaryInfant" panose="00000400000000000000" pitchFamily="2" charset="0"/>
              </a:rPr>
              <a:t>of possibility</a:t>
            </a:r>
            <a:br>
              <a:rPr lang="en-GB" dirty="0">
                <a:latin typeface="SassoonPrimaryInfant" panose="00000400000000000000" pitchFamily="2" charset="0"/>
              </a:rPr>
            </a:br>
            <a:endParaRPr lang="en-GB" dirty="0">
              <a:solidFill>
                <a:srgbClr val="7030A0"/>
              </a:solidFill>
              <a:latin typeface="SassoonPrimaryInfant" panose="00000400000000000000" pitchFamily="2" charset="0"/>
            </a:endParaRPr>
          </a:p>
        </p:txBody>
      </p:sp>
    </p:spTree>
    <p:extLst>
      <p:ext uri="{BB962C8B-B14F-4D97-AF65-F5344CB8AC3E}">
        <p14:creationId xmlns:p14="http://schemas.microsoft.com/office/powerpoint/2010/main" val="123636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195" y="260648"/>
            <a:ext cx="10091594" cy="864096"/>
          </a:xfrm>
        </p:spPr>
        <p:txBody>
          <a:bodyPr anchor="t">
            <a:normAutofit fontScale="90000"/>
          </a:bodyPr>
          <a:lstStyle/>
          <a:p>
            <a:pPr algn="l"/>
            <a:r>
              <a:rPr lang="en-GB" u="sng" dirty="0" smtClean="0">
                <a:latin typeface="SassoonPrimaryInfant" panose="00000400000000000000" pitchFamily="2" charset="0"/>
              </a:rPr>
              <a:t>Adjectives</a:t>
            </a:r>
            <a:r>
              <a:rPr lang="en-GB" dirty="0" smtClean="0">
                <a:solidFill>
                  <a:srgbClr val="7030A0"/>
                </a:solidFill>
                <a:latin typeface="SassoonPrimaryInfant" panose="00000400000000000000" pitchFamily="2" charset="0"/>
              </a:rPr>
              <a:t/>
            </a:r>
            <a:br>
              <a:rPr lang="en-GB" dirty="0" smtClean="0">
                <a:solidFill>
                  <a:srgbClr val="7030A0"/>
                </a:solidFill>
                <a:latin typeface="SassoonPrimaryInfant" panose="00000400000000000000" pitchFamily="2" charset="0"/>
              </a:rPr>
            </a:br>
            <a:r>
              <a:rPr lang="en-GB" dirty="0" smtClean="0">
                <a:solidFill>
                  <a:srgbClr val="7030A0"/>
                </a:solidFill>
                <a:latin typeface="SassoonPrimaryInfant" panose="00000400000000000000" pitchFamily="2" charset="0"/>
              </a:rPr>
              <a:t/>
            </a:r>
            <a:br>
              <a:rPr lang="en-GB" dirty="0" smtClean="0">
                <a:solidFill>
                  <a:srgbClr val="7030A0"/>
                </a:solidFill>
                <a:latin typeface="SassoonPrimaryInfant" panose="00000400000000000000" pitchFamily="2" charset="0"/>
              </a:rPr>
            </a:br>
            <a:r>
              <a:rPr lang="en-GB" dirty="0" smtClean="0">
                <a:solidFill>
                  <a:srgbClr val="002060"/>
                </a:solidFill>
                <a:latin typeface="SassoonPrimaryInfant" panose="00000400000000000000" pitchFamily="2" charset="0"/>
              </a:rPr>
              <a:t>Gargantuan, imposing, quiet, red, interesting...</a:t>
            </a:r>
            <a:r>
              <a:rPr lang="en-GB" dirty="0" smtClean="0">
                <a:solidFill>
                  <a:srgbClr val="7030A0"/>
                </a:solidFill>
                <a:latin typeface="SassoonPrimaryInfant" panose="00000400000000000000" pitchFamily="2" charset="0"/>
              </a:rPr>
              <a:t/>
            </a:r>
            <a:br>
              <a:rPr lang="en-GB" dirty="0" smtClean="0">
                <a:solidFill>
                  <a:srgbClr val="7030A0"/>
                </a:solidFill>
                <a:latin typeface="SassoonPrimaryInfant" panose="00000400000000000000" pitchFamily="2" charset="0"/>
              </a:rPr>
            </a:br>
            <a:r>
              <a:rPr lang="en-GB" dirty="0" smtClean="0">
                <a:solidFill>
                  <a:srgbClr val="7030A0"/>
                </a:solidFill>
                <a:latin typeface="SassoonPrimaryInfant" panose="00000400000000000000" pitchFamily="2" charset="0"/>
              </a:rPr>
              <a:t/>
            </a:r>
            <a:br>
              <a:rPr lang="en-GB" dirty="0" smtClean="0">
                <a:solidFill>
                  <a:srgbClr val="7030A0"/>
                </a:solidFill>
                <a:latin typeface="SassoonPrimaryInfant" panose="00000400000000000000" pitchFamily="2" charset="0"/>
              </a:rPr>
            </a:br>
            <a:r>
              <a:rPr lang="en-GB" dirty="0" smtClean="0">
                <a:solidFill>
                  <a:srgbClr val="7030A0"/>
                </a:solidFill>
                <a:latin typeface="SassoonPrimaryInfant" panose="00000400000000000000" pitchFamily="2" charset="0"/>
              </a:rPr>
              <a:t>An adjective describes a noun.</a:t>
            </a:r>
            <a:br>
              <a:rPr lang="en-GB" dirty="0" smtClean="0">
                <a:solidFill>
                  <a:srgbClr val="7030A0"/>
                </a:solidFill>
                <a:latin typeface="SassoonPrimaryInfant" panose="00000400000000000000" pitchFamily="2" charset="0"/>
              </a:rPr>
            </a:br>
            <a:r>
              <a:rPr lang="en-GB" dirty="0" smtClean="0">
                <a:solidFill>
                  <a:srgbClr val="002060"/>
                </a:solidFill>
                <a:latin typeface="SassoonPrimaryInfant" panose="00000400000000000000" pitchFamily="2" charset="0"/>
              </a:rPr>
              <a:t>(An </a:t>
            </a:r>
            <a:r>
              <a:rPr lang="en-GB" u="sng" dirty="0" smtClean="0">
                <a:solidFill>
                  <a:srgbClr val="002060"/>
                </a:solidFill>
                <a:latin typeface="SassoonPrimaryInfant" panose="00000400000000000000" pitchFamily="2" charset="0"/>
              </a:rPr>
              <a:t>ad</a:t>
            </a:r>
            <a:r>
              <a:rPr lang="en-GB" dirty="0" smtClean="0">
                <a:solidFill>
                  <a:srgbClr val="002060"/>
                </a:solidFill>
                <a:latin typeface="SassoonPrimaryInfant" panose="00000400000000000000" pitchFamily="2" charset="0"/>
              </a:rPr>
              <a:t>jective </a:t>
            </a:r>
            <a:r>
              <a:rPr lang="en-GB" u="sng" dirty="0" smtClean="0">
                <a:solidFill>
                  <a:srgbClr val="002060"/>
                </a:solidFill>
                <a:latin typeface="SassoonPrimaryInfant" panose="00000400000000000000" pitchFamily="2" charset="0"/>
              </a:rPr>
              <a:t>adds</a:t>
            </a:r>
            <a:r>
              <a:rPr lang="en-GB" dirty="0" smtClean="0">
                <a:solidFill>
                  <a:srgbClr val="002060"/>
                </a:solidFill>
                <a:latin typeface="SassoonPrimaryInfant" panose="00000400000000000000" pitchFamily="2" charset="0"/>
              </a:rPr>
              <a:t> to a noun)</a:t>
            </a:r>
            <a:endParaRPr lang="en-GB" u="sng" dirty="0">
              <a:solidFill>
                <a:srgbClr val="002060"/>
              </a:solidFill>
              <a:latin typeface="SassoonPrimaryInfant" panose="00000400000000000000" pitchFamily="2" charset="0"/>
            </a:endParaRPr>
          </a:p>
        </p:txBody>
      </p:sp>
    </p:spTree>
    <p:extLst>
      <p:ext uri="{BB962C8B-B14F-4D97-AF65-F5344CB8AC3E}">
        <p14:creationId xmlns:p14="http://schemas.microsoft.com/office/powerpoint/2010/main" val="1353322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340" y="260648"/>
            <a:ext cx="10389304" cy="864096"/>
          </a:xfrm>
        </p:spPr>
        <p:txBody>
          <a:bodyPr anchor="t">
            <a:noAutofit/>
          </a:bodyPr>
          <a:lstStyle/>
          <a:p>
            <a:pPr algn="l"/>
            <a:r>
              <a:rPr lang="en-GB" sz="3600" u="sng" dirty="0" smtClean="0">
                <a:latin typeface="SassoonPrimaryInfant" panose="00000400000000000000" pitchFamily="2" charset="0"/>
              </a:rPr>
              <a:t>Adverbs</a:t>
            </a:r>
            <a:r>
              <a:rPr lang="en-GB" sz="3600" dirty="0">
                <a:solidFill>
                  <a:srgbClr val="7030A0"/>
                </a:solidFill>
                <a:latin typeface="SassoonPrimaryInfant" panose="00000400000000000000" pitchFamily="2" charset="0"/>
              </a:rPr>
              <a:t/>
            </a:r>
            <a:br>
              <a:rPr lang="en-GB" sz="3600" dirty="0">
                <a:solidFill>
                  <a:srgbClr val="7030A0"/>
                </a:solidFill>
                <a:latin typeface="SassoonPrimaryInfant" panose="00000400000000000000" pitchFamily="2" charset="0"/>
              </a:rPr>
            </a:br>
            <a:r>
              <a:rPr lang="en-GB" sz="3600" dirty="0">
                <a:solidFill>
                  <a:srgbClr val="7030A0"/>
                </a:solidFill>
                <a:latin typeface="SassoonPrimaryInfant" panose="00000400000000000000" pitchFamily="2" charset="0"/>
              </a:rPr>
              <a:t/>
            </a:r>
            <a:br>
              <a:rPr lang="en-GB" sz="3600" dirty="0">
                <a:solidFill>
                  <a:srgbClr val="7030A0"/>
                </a:solidFill>
                <a:latin typeface="SassoonPrimaryInfant" panose="00000400000000000000" pitchFamily="2" charset="0"/>
              </a:rPr>
            </a:br>
            <a:r>
              <a:rPr lang="en-GB" sz="3600" dirty="0">
                <a:solidFill>
                  <a:srgbClr val="7030A0"/>
                </a:solidFill>
                <a:latin typeface="SassoonPrimaryInfant" panose="00000400000000000000" pitchFamily="2" charset="0"/>
              </a:rPr>
              <a:t>HOW: </a:t>
            </a:r>
            <a:r>
              <a:rPr lang="en-GB" sz="3600" dirty="0">
                <a:solidFill>
                  <a:srgbClr val="002060"/>
                </a:solidFill>
                <a:latin typeface="SassoonPrimaryInfant" panose="00000400000000000000" pitchFamily="2" charset="0"/>
              </a:rPr>
              <a:t>Slowly, hesitantly, confidently, well,</a:t>
            </a:r>
            <a:r>
              <a:rPr lang="en-GB" sz="3600" dirty="0">
                <a:solidFill>
                  <a:srgbClr val="7030A0"/>
                </a:solidFill>
                <a:latin typeface="SassoonPrimaryInfant" panose="00000400000000000000" pitchFamily="2" charset="0"/>
              </a:rPr>
              <a:t/>
            </a:r>
            <a:br>
              <a:rPr lang="en-GB" sz="3600" dirty="0">
                <a:solidFill>
                  <a:srgbClr val="7030A0"/>
                </a:solidFill>
                <a:latin typeface="SassoonPrimaryInfant" panose="00000400000000000000" pitchFamily="2" charset="0"/>
              </a:rPr>
            </a:br>
            <a:r>
              <a:rPr lang="en-GB" sz="3600" dirty="0">
                <a:solidFill>
                  <a:srgbClr val="7030A0"/>
                </a:solidFill>
                <a:latin typeface="SassoonPrimaryInfant" panose="00000400000000000000" pitchFamily="2" charset="0"/>
              </a:rPr>
              <a:t>WHEN: </a:t>
            </a:r>
            <a:r>
              <a:rPr lang="en-GB" sz="3600" dirty="0">
                <a:solidFill>
                  <a:srgbClr val="002060"/>
                </a:solidFill>
                <a:latin typeface="SassoonPrimaryInfant" panose="00000400000000000000" pitchFamily="2" charset="0"/>
              </a:rPr>
              <a:t>Soon, Later, Next</a:t>
            </a:r>
            <a:r>
              <a:rPr lang="en-GB" sz="3600" dirty="0">
                <a:solidFill>
                  <a:srgbClr val="7030A0"/>
                </a:solidFill>
                <a:latin typeface="SassoonPrimaryInfant" panose="00000400000000000000" pitchFamily="2" charset="0"/>
              </a:rPr>
              <a:t/>
            </a:r>
            <a:br>
              <a:rPr lang="en-GB" sz="3600" dirty="0">
                <a:solidFill>
                  <a:srgbClr val="7030A0"/>
                </a:solidFill>
                <a:latin typeface="SassoonPrimaryInfant" panose="00000400000000000000" pitchFamily="2" charset="0"/>
              </a:rPr>
            </a:br>
            <a:r>
              <a:rPr lang="en-GB" sz="3600" dirty="0">
                <a:solidFill>
                  <a:srgbClr val="7030A0"/>
                </a:solidFill>
                <a:latin typeface="SassoonPrimaryInfant" panose="00000400000000000000" pitchFamily="2" charset="0"/>
              </a:rPr>
              <a:t/>
            </a:r>
            <a:br>
              <a:rPr lang="en-GB" sz="3600" dirty="0">
                <a:solidFill>
                  <a:srgbClr val="7030A0"/>
                </a:solidFill>
                <a:latin typeface="SassoonPrimaryInfant" panose="00000400000000000000" pitchFamily="2" charset="0"/>
              </a:rPr>
            </a:br>
            <a:r>
              <a:rPr lang="en-GB" sz="3600" dirty="0">
                <a:solidFill>
                  <a:srgbClr val="7030A0"/>
                </a:solidFill>
                <a:latin typeface="SassoonPrimaryInfant" panose="00000400000000000000" pitchFamily="2" charset="0"/>
              </a:rPr>
              <a:t>An </a:t>
            </a:r>
            <a:r>
              <a:rPr lang="en-GB" sz="3600" u="sng" dirty="0">
                <a:solidFill>
                  <a:srgbClr val="7030A0"/>
                </a:solidFill>
                <a:latin typeface="SassoonPrimaryInfant" panose="00000400000000000000" pitchFamily="2" charset="0"/>
              </a:rPr>
              <a:t>ad</a:t>
            </a:r>
            <a:r>
              <a:rPr lang="en-GB" dirty="0">
                <a:solidFill>
                  <a:srgbClr val="002060"/>
                </a:solidFill>
                <a:latin typeface="SassoonPrimaryInfant" panose="00000400000000000000" pitchFamily="2" charset="0"/>
              </a:rPr>
              <a:t>verb</a:t>
            </a:r>
            <a:r>
              <a:rPr lang="en-GB" sz="3600" dirty="0">
                <a:solidFill>
                  <a:srgbClr val="7030A0"/>
                </a:solidFill>
                <a:latin typeface="SassoonPrimaryInfant" panose="00000400000000000000" pitchFamily="2" charset="0"/>
              </a:rPr>
              <a:t>ial </a:t>
            </a:r>
            <a:r>
              <a:rPr lang="en-GB" sz="3600" u="sng" dirty="0">
                <a:solidFill>
                  <a:srgbClr val="7030A0"/>
                </a:solidFill>
                <a:latin typeface="SassoonPrimaryInfant" panose="00000400000000000000" pitchFamily="2" charset="0"/>
              </a:rPr>
              <a:t>adds</a:t>
            </a:r>
            <a:r>
              <a:rPr lang="en-GB" sz="3600" dirty="0">
                <a:solidFill>
                  <a:srgbClr val="7030A0"/>
                </a:solidFill>
                <a:latin typeface="SassoonPrimaryInfant" panose="00000400000000000000" pitchFamily="2" charset="0"/>
              </a:rPr>
              <a:t> to a </a:t>
            </a:r>
            <a:r>
              <a:rPr lang="en-GB" dirty="0">
                <a:solidFill>
                  <a:srgbClr val="002060"/>
                </a:solidFill>
                <a:latin typeface="SassoonPrimaryInfant" panose="00000400000000000000" pitchFamily="2" charset="0"/>
              </a:rPr>
              <a:t>verb</a:t>
            </a:r>
            <a:r>
              <a:rPr lang="en-GB" sz="3600" dirty="0">
                <a:solidFill>
                  <a:srgbClr val="7030A0"/>
                </a:solidFill>
                <a:latin typeface="SassoonPrimaryInfant" panose="00000400000000000000" pitchFamily="2" charset="0"/>
              </a:rPr>
              <a:t>, telling you </a:t>
            </a:r>
            <a:r>
              <a:rPr lang="en-GB" sz="3600" u="sng" dirty="0">
                <a:solidFill>
                  <a:srgbClr val="7030A0"/>
                </a:solidFill>
                <a:latin typeface="SassoonPrimaryInfant" panose="00000400000000000000" pitchFamily="2" charset="0"/>
              </a:rPr>
              <a:t>how</a:t>
            </a:r>
            <a:r>
              <a:rPr lang="en-GB" sz="3600" dirty="0">
                <a:solidFill>
                  <a:srgbClr val="7030A0"/>
                </a:solidFill>
                <a:latin typeface="SassoonPrimaryInfant" panose="00000400000000000000" pitchFamily="2" charset="0"/>
              </a:rPr>
              <a:t>, </a:t>
            </a:r>
            <a:r>
              <a:rPr lang="en-GB" sz="3600" u="sng" dirty="0">
                <a:solidFill>
                  <a:srgbClr val="7030A0"/>
                </a:solidFill>
                <a:latin typeface="SassoonPrimaryInfant" panose="00000400000000000000" pitchFamily="2" charset="0"/>
              </a:rPr>
              <a:t>when</a:t>
            </a:r>
            <a:r>
              <a:rPr lang="en-GB" sz="3600" dirty="0">
                <a:solidFill>
                  <a:srgbClr val="7030A0"/>
                </a:solidFill>
                <a:latin typeface="SassoonPrimaryInfant" panose="00000400000000000000" pitchFamily="2" charset="0"/>
              </a:rPr>
              <a:t> or </a:t>
            </a:r>
            <a:r>
              <a:rPr lang="en-GB" sz="3600" u="sng" dirty="0">
                <a:solidFill>
                  <a:srgbClr val="7030A0"/>
                </a:solidFill>
                <a:latin typeface="SassoonPrimaryInfant" panose="00000400000000000000" pitchFamily="2" charset="0"/>
              </a:rPr>
              <a:t>where</a:t>
            </a:r>
            <a:r>
              <a:rPr lang="en-GB" sz="3600" dirty="0">
                <a:solidFill>
                  <a:srgbClr val="7030A0"/>
                </a:solidFill>
                <a:latin typeface="SassoonPrimaryInfant" panose="00000400000000000000" pitchFamily="2" charset="0"/>
              </a:rPr>
              <a:t> the verb happens.</a:t>
            </a:r>
            <a:br>
              <a:rPr lang="en-GB" sz="3600" dirty="0">
                <a:solidFill>
                  <a:srgbClr val="7030A0"/>
                </a:solidFill>
                <a:latin typeface="SassoonPrimaryInfant" panose="00000400000000000000" pitchFamily="2" charset="0"/>
              </a:rPr>
            </a:br>
            <a:r>
              <a:rPr lang="en-GB" sz="3600" dirty="0">
                <a:solidFill>
                  <a:srgbClr val="7030A0"/>
                </a:solidFill>
                <a:latin typeface="SassoonPrimaryInfant" panose="00000400000000000000" pitchFamily="2" charset="0"/>
              </a:rPr>
              <a:t/>
            </a:r>
            <a:br>
              <a:rPr lang="en-GB" sz="3600" dirty="0">
                <a:solidFill>
                  <a:srgbClr val="7030A0"/>
                </a:solidFill>
                <a:latin typeface="SassoonPrimaryInfant" panose="00000400000000000000" pitchFamily="2" charset="0"/>
              </a:rPr>
            </a:br>
            <a:r>
              <a:rPr lang="en-GB" sz="3600" dirty="0">
                <a:solidFill>
                  <a:srgbClr val="002060"/>
                </a:solidFill>
                <a:latin typeface="SassoonPrimaryInfant" panose="00000400000000000000" pitchFamily="2" charset="0"/>
              </a:rPr>
              <a:t>An adverb means one word.</a:t>
            </a:r>
            <a:br>
              <a:rPr lang="en-GB" sz="3600" dirty="0">
                <a:solidFill>
                  <a:srgbClr val="002060"/>
                </a:solidFill>
                <a:latin typeface="SassoonPrimaryInfant" panose="00000400000000000000" pitchFamily="2" charset="0"/>
              </a:rPr>
            </a:br>
            <a:r>
              <a:rPr lang="en-GB" sz="3600" dirty="0">
                <a:solidFill>
                  <a:srgbClr val="7030A0"/>
                </a:solidFill>
                <a:latin typeface="SassoonPrimaryInfant" panose="00000400000000000000" pitchFamily="2" charset="0"/>
              </a:rPr>
              <a:t>A fronted adverbial is at the start of a sentence.</a:t>
            </a:r>
            <a:endParaRPr lang="en-GB" sz="3600" u="sng" dirty="0">
              <a:solidFill>
                <a:srgbClr val="7030A0"/>
              </a:solidFill>
              <a:latin typeface="SassoonPrimaryInfant" panose="00000400000000000000" pitchFamily="2" charset="0"/>
            </a:endParaRPr>
          </a:p>
        </p:txBody>
      </p:sp>
    </p:spTree>
    <p:extLst>
      <p:ext uri="{BB962C8B-B14F-4D97-AF65-F5344CB8AC3E}">
        <p14:creationId xmlns:p14="http://schemas.microsoft.com/office/powerpoint/2010/main" val="3459978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55687" y="260350"/>
            <a:ext cx="11136313" cy="865188"/>
          </a:xfrm>
        </p:spPr>
        <p:txBody>
          <a:bodyPr anchor="t">
            <a:noAutofit/>
          </a:bodyPr>
          <a:lstStyle/>
          <a:p>
            <a:pPr algn="l"/>
            <a:r>
              <a:rPr lang="en-GB" sz="3200" u="sng" dirty="0" smtClean="0">
                <a:latin typeface="Letter-join Plus 8" panose="02000505000000020003" pitchFamily="50" charset="0"/>
              </a:rPr>
              <a:t>Prepositions</a:t>
            </a:r>
            <a:endParaRPr lang="en-GB" sz="3200" u="sng" dirty="0">
              <a:solidFill>
                <a:srgbClr val="002060"/>
              </a:solidFill>
              <a:latin typeface="Letter-join Plus 8" panose="02000505000000020003" pitchFamily="50" charset="0"/>
            </a:endParaRPr>
          </a:p>
        </p:txBody>
      </p:sp>
      <p:sp>
        <p:nvSpPr>
          <p:cNvPr id="3" name="Title 1"/>
          <p:cNvSpPr txBox="1">
            <a:spLocks/>
          </p:cNvSpPr>
          <p:nvPr/>
        </p:nvSpPr>
        <p:spPr>
          <a:xfrm>
            <a:off x="1055687" y="1125538"/>
            <a:ext cx="10596050" cy="864096"/>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Prepositions tell you how nouns are related to each other. </a:t>
            </a:r>
            <a:b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b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r>
            <a:b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b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They might tell  you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where</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things are or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when</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things happen.</a:t>
            </a:r>
            <a:b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b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r>
            <a:b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b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Pre</a:t>
            </a:r>
            <a:r>
              <a:rPr kumimoji="0" lang="en-GB" sz="3200" b="0" i="0" u="none" strike="noStrike" kern="1200" cap="none" spc="0" normalizeH="0" baseline="0" noProof="0" dirty="0">
                <a:ln>
                  <a:noFill/>
                </a:ln>
                <a:solidFill>
                  <a:srgbClr val="FF0000"/>
                </a:solidFill>
                <a:effectLst/>
                <a:uLnTx/>
                <a:uFillTx/>
                <a:latin typeface="SassoonPrimaryInfant" panose="00000400000000000000" pitchFamily="2" charset="0"/>
                <a:ea typeface="+mn-ea"/>
                <a:cs typeface="+mn-cs"/>
              </a:rPr>
              <a:t>position</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s </a:t>
            </a:r>
            <a:r>
              <a:rPr kumimoji="0" lang="en-GB" sz="3200" b="0" i="0" u="none" strike="noStrike" kern="1200" cap="none" spc="0" normalizeH="0" baseline="0" noProof="0" dirty="0">
                <a:ln>
                  <a:noFill/>
                </a:ln>
                <a:solidFill>
                  <a:srgbClr val="FF0000"/>
                </a:solidFill>
                <a:effectLst/>
                <a:uLnTx/>
                <a:uFillTx/>
                <a:latin typeface="SassoonPrimaryInfant" panose="00000400000000000000" pitchFamily="2" charset="0"/>
                <a:ea typeface="+mn-ea"/>
                <a:cs typeface="+mn-cs"/>
              </a:rPr>
              <a:t>position</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nouns in time and place. </a:t>
            </a:r>
            <a:endParaRPr kumimoji="0" lang="en-GB" sz="3200" b="0" i="0" u="sng"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endParaRPr>
          </a:p>
        </p:txBody>
      </p:sp>
    </p:spTree>
    <p:extLst>
      <p:ext uri="{BB962C8B-B14F-4D97-AF65-F5344CB8AC3E}">
        <p14:creationId xmlns:p14="http://schemas.microsoft.com/office/powerpoint/2010/main" val="17349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82316" y="692150"/>
            <a:ext cx="10443410" cy="4968875"/>
          </a:xfrm>
        </p:spPr>
        <p:txBody>
          <a:bodyPr anchor="t">
            <a:noAutofit/>
          </a:bodyPr>
          <a:lstStyle/>
          <a:p>
            <a:pPr algn="ctr"/>
            <a:r>
              <a:rPr lang="en-GB" sz="4000" u="sng" dirty="0">
                <a:latin typeface="SassoonPrimaryInfant" panose="00000400000000000000" pitchFamily="2" charset="0"/>
              </a:rPr>
              <a:t>Preposition </a:t>
            </a:r>
            <a:r>
              <a:rPr lang="en-GB" sz="4000" u="sng" dirty="0" err="1">
                <a:latin typeface="SassoonPrimaryInfant" panose="00000400000000000000" pitchFamily="2" charset="0"/>
              </a:rPr>
              <a:t>Hokey</a:t>
            </a:r>
            <a:r>
              <a:rPr lang="en-GB" sz="4000" u="sng" dirty="0">
                <a:latin typeface="SassoonPrimaryInfant" panose="00000400000000000000" pitchFamily="2" charset="0"/>
              </a:rPr>
              <a:t> </a:t>
            </a:r>
            <a:r>
              <a:rPr lang="en-GB" sz="4000" u="sng" dirty="0" err="1" smtClean="0">
                <a:latin typeface="SassoonPrimaryInfant" panose="00000400000000000000" pitchFamily="2" charset="0"/>
              </a:rPr>
              <a:t>Cokey</a:t>
            </a:r>
            <a:r>
              <a:rPr lang="en-GB" sz="4000" dirty="0">
                <a:latin typeface="SassoonPrimaryInfant" panose="00000400000000000000" pitchFamily="2" charset="0"/>
              </a:rPr>
              <a:t/>
            </a:r>
            <a:br>
              <a:rPr lang="en-GB" sz="4000" dirty="0">
                <a:latin typeface="SassoonPrimaryInfant" panose="00000400000000000000" pitchFamily="2" charset="0"/>
              </a:rPr>
            </a:br>
            <a:r>
              <a:rPr lang="en-GB" sz="4000" dirty="0">
                <a:latin typeface="SassoonPrimaryInfant" panose="00000400000000000000" pitchFamily="2" charset="0"/>
              </a:rPr>
              <a:t/>
            </a:r>
            <a:br>
              <a:rPr lang="en-GB" sz="4000" dirty="0">
                <a:latin typeface="SassoonPrimaryInfant" panose="00000400000000000000" pitchFamily="2" charset="0"/>
              </a:rPr>
            </a:br>
            <a:r>
              <a:rPr lang="en-GB" sz="4000" dirty="0">
                <a:latin typeface="SassoonPrimaryInfant" panose="00000400000000000000" pitchFamily="2" charset="0"/>
              </a:rPr>
              <a:t>Your preposition's </a:t>
            </a:r>
            <a:r>
              <a:rPr lang="en-GB" sz="4000" b="1" dirty="0">
                <a:latin typeface="SassoonPrimaryInfant" panose="00000400000000000000" pitchFamily="2" charset="0"/>
              </a:rPr>
              <a:t>in</a:t>
            </a:r>
            <a:br>
              <a:rPr lang="en-GB" sz="4000" b="1" dirty="0">
                <a:latin typeface="SassoonPrimaryInfant" panose="00000400000000000000" pitchFamily="2" charset="0"/>
              </a:rPr>
            </a:br>
            <a:r>
              <a:rPr lang="en-GB" sz="4000" dirty="0">
                <a:latin typeface="SassoonPrimaryInfant" panose="00000400000000000000" pitchFamily="2" charset="0"/>
              </a:rPr>
              <a:t>Your preposition's </a:t>
            </a:r>
            <a:r>
              <a:rPr lang="en-GB" sz="4000" b="1" dirty="0">
                <a:latin typeface="SassoonPrimaryInfant" panose="00000400000000000000" pitchFamily="2" charset="0"/>
              </a:rPr>
              <a:t>out</a:t>
            </a:r>
            <a:br>
              <a:rPr lang="en-GB" sz="4000" b="1" dirty="0">
                <a:latin typeface="SassoonPrimaryInfant" panose="00000400000000000000" pitchFamily="2" charset="0"/>
              </a:rPr>
            </a:br>
            <a:r>
              <a:rPr lang="en-GB" sz="4000" b="1" dirty="0">
                <a:latin typeface="SassoonPrimaryInfant" panose="00000400000000000000" pitchFamily="2" charset="0"/>
              </a:rPr>
              <a:t>after before on under, behind, inside </a:t>
            </a:r>
            <a:r>
              <a:rPr lang="en-GB" sz="4000" dirty="0">
                <a:latin typeface="SassoonPrimaryInfant" panose="00000400000000000000" pitchFamily="2" charset="0"/>
              </a:rPr>
              <a:t>and out</a:t>
            </a:r>
            <a:r>
              <a:rPr lang="en-GB" sz="4000" b="1" dirty="0">
                <a:latin typeface="SassoonPrimaryInfant" panose="00000400000000000000" pitchFamily="2" charset="0"/>
              </a:rPr>
              <a:t/>
            </a:r>
            <a:br>
              <a:rPr lang="en-GB" sz="4000" b="1" dirty="0">
                <a:latin typeface="SassoonPrimaryInfant" panose="00000400000000000000" pitchFamily="2" charset="0"/>
              </a:rPr>
            </a:br>
            <a:r>
              <a:rPr lang="en-GB" sz="4000" dirty="0">
                <a:latin typeface="SassoonPrimaryInfant" panose="00000400000000000000" pitchFamily="2" charset="0"/>
              </a:rPr>
              <a:t>They tell us </a:t>
            </a:r>
            <a:r>
              <a:rPr lang="en-GB" sz="4000" b="1" dirty="0">
                <a:latin typeface="SassoonPrimaryInfant" panose="00000400000000000000" pitchFamily="2" charset="0"/>
              </a:rPr>
              <a:t>when and where things are</a:t>
            </a:r>
            <a:br>
              <a:rPr lang="en-GB" sz="4000" b="1" dirty="0">
                <a:latin typeface="SassoonPrimaryInfant" panose="00000400000000000000" pitchFamily="2" charset="0"/>
              </a:rPr>
            </a:br>
            <a:r>
              <a:rPr lang="en-GB" sz="4000" dirty="0">
                <a:latin typeface="SassoonPrimaryInfant" panose="00000400000000000000" pitchFamily="2" charset="0"/>
              </a:rPr>
              <a:t>Position things</a:t>
            </a:r>
            <a:br>
              <a:rPr lang="en-GB" sz="4000" dirty="0">
                <a:latin typeface="SassoonPrimaryInfant" panose="00000400000000000000" pitchFamily="2" charset="0"/>
              </a:rPr>
            </a:br>
            <a:r>
              <a:rPr lang="en-GB" sz="4000" dirty="0">
                <a:latin typeface="SassoonPrimaryInfant" panose="00000400000000000000" pitchFamily="2" charset="0"/>
              </a:rPr>
              <a:t>and that's what it's all about!</a:t>
            </a:r>
          </a:p>
        </p:txBody>
      </p:sp>
    </p:spTree>
    <p:extLst>
      <p:ext uri="{BB962C8B-B14F-4D97-AF65-F5344CB8AC3E}">
        <p14:creationId xmlns:p14="http://schemas.microsoft.com/office/powerpoint/2010/main" val="2385054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26695" y="260350"/>
            <a:ext cx="10109618" cy="865188"/>
          </a:xfrm>
        </p:spPr>
        <p:txBody>
          <a:bodyPr anchor="t">
            <a:noAutofit/>
          </a:bodyPr>
          <a:lstStyle/>
          <a:p>
            <a:pPr algn="l"/>
            <a:r>
              <a:rPr lang="en-GB" u="sng" dirty="0" smtClean="0">
                <a:latin typeface="Letter-join Plus 8" panose="02000505000000020003" pitchFamily="50" charset="0"/>
              </a:rPr>
              <a:t>Conjunctions</a:t>
            </a:r>
            <a:endParaRPr lang="en-GB" u="sng" dirty="0">
              <a:solidFill>
                <a:srgbClr val="7030A0"/>
              </a:solidFill>
              <a:latin typeface="SassoonPrimaryInfant" panose="00000400000000000000" pitchFamily="2" charset="0"/>
            </a:endParaRPr>
          </a:p>
        </p:txBody>
      </p:sp>
      <p:sp>
        <p:nvSpPr>
          <p:cNvPr id="3" name="Title 1"/>
          <p:cNvSpPr txBox="1">
            <a:spLocks/>
          </p:cNvSpPr>
          <p:nvPr/>
        </p:nvSpPr>
        <p:spPr>
          <a:xfrm>
            <a:off x="1026695" y="1507557"/>
            <a:ext cx="10583478" cy="864096"/>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C</a:t>
            </a:r>
            <a:r>
              <a:rPr kumimoji="0" lang="en-GB" sz="3200" b="1" i="0" u="sng" strike="noStrike" kern="1200" cap="none" spc="0" normalizeH="0" baseline="0" noProof="0" dirty="0" smtClean="0">
                <a:ln>
                  <a:noFill/>
                </a:ln>
                <a:solidFill>
                  <a:srgbClr val="7030A0"/>
                </a:solidFill>
                <a:effectLst/>
                <a:uLnTx/>
                <a:uFillTx/>
                <a:latin typeface="SassoonPrimaryInfant" panose="00000400000000000000" pitchFamily="2" charset="0"/>
                <a:ea typeface="+mn-ea"/>
                <a:cs typeface="+mn-cs"/>
              </a:rPr>
              <a:t>onjunctions</a:t>
            </a:r>
            <a:r>
              <a:rPr kumimoji="0" lang="en-GB" sz="32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n-ea"/>
                <a:cs typeface="+mn-cs"/>
              </a:rPr>
              <a:t> </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are words or phrases which </a:t>
            </a:r>
            <a:r>
              <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link</a:t>
            </a:r>
            <a:r>
              <a:rPr kumimoji="0" lang="en-GB" sz="3200" b="0" i="1"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words or clauses together.</a:t>
            </a:r>
            <a:b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b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r>
            <a:b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b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t>
            </a:r>
            <a:r>
              <a:rPr kumimoji="0" lang="en-GB" sz="3200" b="0" i="0" u="none" strike="noStrike" kern="1200" cap="none" spc="0" normalizeH="0" baseline="0" noProof="0" dirty="0" err="1">
                <a:ln>
                  <a:noFill/>
                </a:ln>
                <a:solidFill>
                  <a:srgbClr val="7030A0"/>
                </a:solidFill>
                <a:effectLst/>
                <a:uLnTx/>
                <a:uFillTx/>
                <a:latin typeface="SassoonPrimaryInfant" panose="00000400000000000000" pitchFamily="2" charset="0"/>
                <a:ea typeface="+mn-ea"/>
                <a:cs typeface="+mn-cs"/>
              </a:rPr>
              <a:t>Coodinating</a:t>
            </a: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t>
            </a:r>
            <a:b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b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a:r>
            <a:b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br>
            <a:endPar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Subordinating:</a:t>
            </a:r>
            <a:endPar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endParaRPr>
          </a:p>
        </p:txBody>
      </p:sp>
      <p:sp>
        <p:nvSpPr>
          <p:cNvPr id="4" name="Title 1"/>
          <p:cNvSpPr txBox="1">
            <a:spLocks/>
          </p:cNvSpPr>
          <p:nvPr/>
        </p:nvSpPr>
        <p:spPr>
          <a:xfrm>
            <a:off x="3416968" y="2754465"/>
            <a:ext cx="8234769" cy="127720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rgbClr val="002060"/>
                </a:solidFill>
                <a:effectLst/>
                <a:uLnTx/>
                <a:uFillTx/>
                <a:latin typeface="SassoonPrimaryInfant" panose="00000400000000000000" pitchFamily="2" charset="0"/>
                <a:ea typeface="+mn-ea"/>
                <a:cs typeface="+mn-cs"/>
              </a:rPr>
              <a:t>Yet, And</a:t>
            </a: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 </a:t>
            </a:r>
            <a:r>
              <a:rPr kumimoji="0" lang="en-GB" sz="3200" b="0" i="0" u="none" strike="noStrike" kern="1200" cap="none" spc="0" normalizeH="0" baseline="0" noProof="0" dirty="0" smtClean="0">
                <a:ln>
                  <a:noFill/>
                </a:ln>
                <a:solidFill>
                  <a:srgbClr val="002060"/>
                </a:solidFill>
                <a:effectLst/>
                <a:uLnTx/>
                <a:uFillTx/>
                <a:latin typeface="SassoonPrimaryInfant" panose="00000400000000000000" pitchFamily="2" charset="0"/>
                <a:ea typeface="+mn-ea"/>
                <a:cs typeface="+mn-cs"/>
              </a:rPr>
              <a:t>But</a:t>
            </a: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 </a:t>
            </a:r>
            <a:r>
              <a:rPr kumimoji="0" lang="en-GB" sz="3200" b="0" i="0" u="none" strike="noStrike" kern="1200" cap="none" spc="0" normalizeH="0" baseline="0" noProof="0" dirty="0" smtClean="0">
                <a:ln>
                  <a:noFill/>
                </a:ln>
                <a:solidFill>
                  <a:srgbClr val="002060"/>
                </a:solidFill>
                <a:effectLst/>
                <a:uLnTx/>
                <a:uFillTx/>
                <a:latin typeface="SassoonPrimaryInfant" panose="00000400000000000000" pitchFamily="2" charset="0"/>
                <a:ea typeface="+mn-ea"/>
                <a:cs typeface="+mn-cs"/>
              </a:rPr>
              <a:t>Or, So (YABOS) </a:t>
            </a:r>
            <a:r>
              <a:rPr kumimoji="0" lang="en-GB" sz="3200" b="0" i="0" u="none" strike="noStrike" kern="1200" cap="none" spc="0" normalizeH="0" baseline="0" noProof="0" dirty="0">
                <a:ln>
                  <a:noFill/>
                </a:ln>
                <a:solidFill>
                  <a:prstClr val="black"/>
                </a:solidFill>
                <a:effectLst/>
                <a:uLnTx/>
                <a:uFillTx/>
                <a:latin typeface="SassoonPrimaryInfant" panose="00000400000000000000" pitchFamily="2" charset="0"/>
                <a:ea typeface="+mn-ea"/>
                <a:cs typeface="+mn-cs"/>
              </a:rPr>
              <a:t>connect independent (main) clauses. We do not start sentences with them.</a:t>
            </a:r>
            <a:endPar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endParaRPr>
          </a:p>
        </p:txBody>
      </p:sp>
      <p:sp>
        <p:nvSpPr>
          <p:cNvPr id="5" name="Title 1"/>
          <p:cNvSpPr txBox="1">
            <a:spLocks/>
          </p:cNvSpPr>
          <p:nvPr/>
        </p:nvSpPr>
        <p:spPr>
          <a:xfrm>
            <a:off x="3705726" y="4375447"/>
            <a:ext cx="8029139" cy="127720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SassoonPrimaryInfant" panose="00000400000000000000" pitchFamily="2" charset="0"/>
                <a:ea typeface="+mn-ea"/>
                <a:cs typeface="+mn-cs"/>
              </a:rPr>
              <a:t>(I SAW A WABUB) If, since, as, when, although, whilst, after, before, unless/until, because </a:t>
            </a:r>
            <a:r>
              <a:rPr kumimoji="0" lang="en-GB" sz="3200" b="0" i="0" u="none" strike="noStrike" kern="1200" cap="none" spc="0" normalizeH="0" baseline="0" noProof="0" dirty="0">
                <a:ln>
                  <a:noFill/>
                </a:ln>
                <a:solidFill>
                  <a:prstClr val="black"/>
                </a:solidFill>
                <a:effectLst/>
                <a:uLnTx/>
                <a:uFillTx/>
                <a:latin typeface="SassoonPrimaryInfant" panose="00000400000000000000" pitchFamily="2" charset="0"/>
                <a:ea typeface="+mn-ea"/>
                <a:cs typeface="+mn-cs"/>
              </a:rPr>
              <a:t>(connect subordinate clauses that do not make sense by themselves).</a:t>
            </a:r>
            <a:endParaRPr kumimoji="0" lang="en-GB" sz="32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endParaRPr>
          </a:p>
        </p:txBody>
      </p:sp>
    </p:spTree>
    <p:extLst>
      <p:ext uri="{BB962C8B-B14F-4D97-AF65-F5344CB8AC3E}">
        <p14:creationId xmlns:p14="http://schemas.microsoft.com/office/powerpoint/2010/main" val="21108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685800"/>
            <a:ext cx="9601200" cy="1485900"/>
          </a:xfrm>
        </p:spPr>
        <p:txBody>
          <a:bodyPr/>
          <a:lstStyle/>
          <a:p>
            <a:r>
              <a:rPr lang="en-US" dirty="0">
                <a:latin typeface="SassoonPrimaryInfant" panose="00000400000000000000" pitchFamily="2" charset="0"/>
              </a:rPr>
              <a:t>Prepositions position </a:t>
            </a:r>
            <a:r>
              <a:rPr lang="en-US" u="sng" dirty="0">
                <a:latin typeface="SassoonPrimaryInfant" panose="00000400000000000000" pitchFamily="2" charset="0"/>
              </a:rPr>
              <a:t>things/nouns</a:t>
            </a:r>
          </a:p>
        </p:txBody>
      </p:sp>
      <p:graphicFrame>
        <p:nvGraphicFramePr>
          <p:cNvPr id="6" name="Content Placeholder 5"/>
          <p:cNvGraphicFramePr>
            <a:graphicFrameLocks noGrp="1"/>
          </p:cNvGraphicFramePr>
          <p:nvPr>
            <p:ph idx="4294967295"/>
            <p:extLst/>
          </p:nvPr>
        </p:nvGraphicFramePr>
        <p:xfrm>
          <a:off x="944563" y="1600200"/>
          <a:ext cx="11247040" cy="3414740"/>
        </p:xfrm>
        <a:graphic>
          <a:graphicData uri="http://schemas.openxmlformats.org/drawingml/2006/table">
            <a:tbl>
              <a:tblPr firstRow="1" bandRow="1">
                <a:tableStyleId>{7E9639D4-E3E2-4D34-9284-5A2195B3D0D7}</a:tableStyleId>
              </a:tblPr>
              <a:tblGrid>
                <a:gridCol w="6158475">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784309">
                  <a:extLst>
                    <a:ext uri="{9D8B030D-6E8A-4147-A177-3AD203B41FA5}">
                      <a16:colId xmlns:a16="http://schemas.microsoft.com/office/drawing/2014/main" val="20002"/>
                    </a:ext>
                  </a:extLst>
                </a:gridCol>
              </a:tblGrid>
              <a:tr h="518356">
                <a:tc>
                  <a:txBody>
                    <a:bodyPr/>
                    <a:lstStyle/>
                    <a:p>
                      <a:pPr algn="ctr"/>
                      <a:endParaRPr lang="en-GB" sz="2400" dirty="0">
                        <a:latin typeface="SassoonPrimaryInfant" panose="00000400000000000000" pitchFamily="2" charset="0"/>
                      </a:endParaRPr>
                    </a:p>
                  </a:txBody>
                  <a:tcPr marL="121920" marR="121920"/>
                </a:tc>
                <a:tc>
                  <a:txBody>
                    <a:bodyPr/>
                    <a:lstStyle/>
                    <a:p>
                      <a:pPr algn="ctr"/>
                      <a:r>
                        <a:rPr lang="en-GB" sz="2400" dirty="0">
                          <a:latin typeface="SassoonPrimaryInfant" panose="00000400000000000000" pitchFamily="2" charset="0"/>
                        </a:rPr>
                        <a:t>Preposition</a:t>
                      </a:r>
                    </a:p>
                  </a:txBody>
                  <a:tcPr marL="121920" marR="121920"/>
                </a:tc>
                <a:tc>
                  <a:txBody>
                    <a:bodyPr/>
                    <a:lstStyle/>
                    <a:p>
                      <a:pPr algn="ctr"/>
                      <a:r>
                        <a:rPr lang="en-GB" sz="2400" dirty="0">
                          <a:latin typeface="SassoonPrimaryInfant" panose="00000400000000000000" pitchFamily="2" charset="0"/>
                        </a:rPr>
                        <a:t>Subordinating</a:t>
                      </a:r>
                      <a:r>
                        <a:rPr lang="en-GB" sz="2400" baseline="0" dirty="0">
                          <a:latin typeface="SassoonPrimaryInfant" panose="00000400000000000000" pitchFamily="2" charset="0"/>
                        </a:rPr>
                        <a:t> Conjunction</a:t>
                      </a:r>
                      <a:endParaRPr lang="en-GB" sz="2400" dirty="0">
                        <a:latin typeface="SassoonPrimaryInfant" panose="00000400000000000000" pitchFamily="2" charset="0"/>
                      </a:endParaRPr>
                    </a:p>
                  </a:txBody>
                  <a:tcPr marL="121920" marR="121920"/>
                </a:tc>
                <a:extLst>
                  <a:ext uri="{0D108BD9-81ED-4DB2-BD59-A6C34878D82A}">
                    <a16:rowId xmlns:a16="http://schemas.microsoft.com/office/drawing/2014/main" val="10000"/>
                  </a:ext>
                </a:extLst>
              </a:tr>
              <a:tr h="518356">
                <a:tc>
                  <a:txBody>
                    <a:bodyPr/>
                    <a:lstStyle/>
                    <a:p>
                      <a:pPr algn="ctr"/>
                      <a:r>
                        <a:rPr lang="en-GB" sz="2400" u="sng" dirty="0">
                          <a:latin typeface="SassoonPrimaryInfant" panose="00000400000000000000" pitchFamily="2" charset="0"/>
                        </a:rPr>
                        <a:t>Before</a:t>
                      </a:r>
                      <a:r>
                        <a:rPr lang="en-GB" sz="2400" dirty="0">
                          <a:latin typeface="SassoonPrimaryInfant" panose="00000400000000000000" pitchFamily="2" charset="0"/>
                        </a:rPr>
                        <a:t> </a:t>
                      </a:r>
                      <a:r>
                        <a:rPr lang="en-GB" sz="2400" dirty="0">
                          <a:solidFill>
                            <a:srgbClr val="FF0000"/>
                          </a:solidFill>
                          <a:latin typeface="SassoonPrimaryInfant" panose="00000400000000000000" pitchFamily="2" charset="0"/>
                        </a:rPr>
                        <a:t>lunch</a:t>
                      </a:r>
                      <a:r>
                        <a:rPr lang="en-GB" sz="2400" dirty="0">
                          <a:latin typeface="SassoonPrimaryInfant" panose="00000400000000000000" pitchFamily="2" charset="0"/>
                        </a:rPr>
                        <a:t>, I was</a:t>
                      </a:r>
                      <a:r>
                        <a:rPr lang="en-GB" sz="2400" baseline="0" dirty="0">
                          <a:latin typeface="SassoonPrimaryInfant" panose="00000400000000000000" pitchFamily="2" charset="0"/>
                        </a:rPr>
                        <a:t>h my hands.</a:t>
                      </a:r>
                      <a:endParaRPr lang="en-GB" sz="2400" dirty="0">
                        <a:latin typeface="SassoonPrimaryInfant" panose="00000400000000000000" pitchFamily="2" charset="0"/>
                      </a:endParaRPr>
                    </a:p>
                  </a:txBody>
                  <a:tcPr marL="121920" marR="121920"/>
                </a:tc>
                <a:tc>
                  <a:txBody>
                    <a:bodyPr/>
                    <a:lstStyle/>
                    <a:p>
                      <a:pPr algn="ctr"/>
                      <a:r>
                        <a:rPr lang="en-GB" sz="2400" dirty="0">
                          <a:latin typeface="SassoonPrimaryInfant" panose="00000400000000000000" pitchFamily="2" charset="0"/>
                        </a:rPr>
                        <a:t>X</a:t>
                      </a:r>
                    </a:p>
                  </a:txBody>
                  <a:tcPr marL="121920" marR="121920"/>
                </a:tc>
                <a:tc>
                  <a:txBody>
                    <a:bodyPr/>
                    <a:lstStyle/>
                    <a:p>
                      <a:pPr algn="ctr"/>
                      <a:endParaRPr lang="en-GB" sz="2400" dirty="0">
                        <a:latin typeface="SassoonPrimaryInfant" panose="00000400000000000000" pitchFamily="2" charset="0"/>
                      </a:endParaRPr>
                    </a:p>
                  </a:txBody>
                  <a:tcPr marL="121920" marR="121920"/>
                </a:tc>
                <a:extLst>
                  <a:ext uri="{0D108BD9-81ED-4DB2-BD59-A6C34878D82A}">
                    <a16:rowId xmlns:a16="http://schemas.microsoft.com/office/drawing/2014/main" val="10001"/>
                  </a:ext>
                </a:extLst>
              </a:tr>
              <a:tr h="518356">
                <a:tc>
                  <a:txBody>
                    <a:bodyPr/>
                    <a:lstStyle/>
                    <a:p>
                      <a:pPr algn="ctr"/>
                      <a:r>
                        <a:rPr lang="en-GB" sz="2400" u="sng" dirty="0">
                          <a:latin typeface="SassoonPrimaryInfant" panose="00000400000000000000" pitchFamily="2" charset="0"/>
                        </a:rPr>
                        <a:t>Before</a:t>
                      </a:r>
                      <a:r>
                        <a:rPr lang="en-GB" sz="2400" dirty="0">
                          <a:latin typeface="SassoonPrimaryInfant" panose="00000400000000000000" pitchFamily="2" charset="0"/>
                        </a:rPr>
                        <a:t> I </a:t>
                      </a:r>
                      <a:r>
                        <a:rPr lang="en-GB" sz="2400" dirty="0">
                          <a:solidFill>
                            <a:srgbClr val="7030A0"/>
                          </a:solidFill>
                          <a:latin typeface="SassoonPrimaryInfant" panose="00000400000000000000" pitchFamily="2" charset="0"/>
                        </a:rPr>
                        <a:t>eat</a:t>
                      </a:r>
                      <a:r>
                        <a:rPr lang="en-GB" sz="2400" dirty="0">
                          <a:latin typeface="SassoonPrimaryInfant" panose="00000400000000000000" pitchFamily="2" charset="0"/>
                        </a:rPr>
                        <a:t>, I wash my</a:t>
                      </a:r>
                      <a:r>
                        <a:rPr lang="en-GB" sz="2400" baseline="0" dirty="0">
                          <a:latin typeface="SassoonPrimaryInfant" panose="00000400000000000000" pitchFamily="2" charset="0"/>
                        </a:rPr>
                        <a:t> hands.</a:t>
                      </a:r>
                      <a:endParaRPr lang="en-GB" sz="2400" dirty="0">
                        <a:latin typeface="SassoonPrimaryInfant" panose="00000400000000000000" pitchFamily="2" charset="0"/>
                      </a:endParaRPr>
                    </a:p>
                  </a:txBody>
                  <a:tcPr marL="121920" marR="121920"/>
                </a:tc>
                <a:tc>
                  <a:txBody>
                    <a:bodyPr/>
                    <a:lstStyle/>
                    <a:p>
                      <a:pPr algn="ctr"/>
                      <a:endParaRPr lang="en-GB" sz="2400" dirty="0">
                        <a:latin typeface="SassoonPrimaryInfant" panose="00000400000000000000" pitchFamily="2" charset="0"/>
                      </a:endParaRPr>
                    </a:p>
                  </a:txBody>
                  <a:tcPr marL="121920" marR="121920"/>
                </a:tc>
                <a:tc>
                  <a:txBody>
                    <a:bodyPr/>
                    <a:lstStyle/>
                    <a:p>
                      <a:pPr algn="ctr"/>
                      <a:r>
                        <a:rPr lang="en-GB" sz="2400" dirty="0">
                          <a:latin typeface="SassoonPrimaryInfant" panose="00000400000000000000" pitchFamily="2" charset="0"/>
                        </a:rPr>
                        <a:t>X</a:t>
                      </a:r>
                    </a:p>
                  </a:txBody>
                  <a:tcPr marL="121920" marR="121920"/>
                </a:tc>
                <a:extLst>
                  <a:ext uri="{0D108BD9-81ED-4DB2-BD59-A6C34878D82A}">
                    <a16:rowId xmlns:a16="http://schemas.microsoft.com/office/drawing/2014/main" val="10002"/>
                  </a:ext>
                </a:extLst>
              </a:tr>
              <a:tr h="518356">
                <a:tc>
                  <a:txBody>
                    <a:bodyPr/>
                    <a:lstStyle/>
                    <a:p>
                      <a:pPr algn="ctr"/>
                      <a:r>
                        <a:rPr lang="en-GB" sz="2400" u="sng" dirty="0">
                          <a:latin typeface="SassoonPrimaryInfant" panose="00000400000000000000" pitchFamily="2" charset="0"/>
                        </a:rPr>
                        <a:t>After</a:t>
                      </a:r>
                      <a:r>
                        <a:rPr lang="en-GB" sz="2400" dirty="0">
                          <a:latin typeface="SassoonPrimaryInfant" panose="00000400000000000000" pitchFamily="2" charset="0"/>
                        </a:rPr>
                        <a:t> </a:t>
                      </a:r>
                      <a:r>
                        <a:rPr lang="en-GB" sz="2400" dirty="0">
                          <a:solidFill>
                            <a:srgbClr val="FF0000"/>
                          </a:solidFill>
                          <a:latin typeface="SassoonPrimaryInfant" panose="00000400000000000000" pitchFamily="2" charset="0"/>
                        </a:rPr>
                        <a:t>three</a:t>
                      </a:r>
                      <a:r>
                        <a:rPr lang="en-GB" sz="2400" baseline="0" dirty="0">
                          <a:solidFill>
                            <a:srgbClr val="FF0000"/>
                          </a:solidFill>
                          <a:latin typeface="SassoonPrimaryInfant" panose="00000400000000000000" pitchFamily="2" charset="0"/>
                        </a:rPr>
                        <a:t> o’clock</a:t>
                      </a:r>
                      <a:r>
                        <a:rPr lang="en-GB" sz="2400" baseline="0" dirty="0">
                          <a:latin typeface="SassoonPrimaryInfant" panose="00000400000000000000" pitchFamily="2" charset="0"/>
                        </a:rPr>
                        <a:t>, I read a story.</a:t>
                      </a:r>
                      <a:endParaRPr lang="en-GB" sz="2400" dirty="0">
                        <a:latin typeface="SassoonPrimaryInfant" panose="00000400000000000000" pitchFamily="2" charset="0"/>
                      </a:endParaRPr>
                    </a:p>
                  </a:txBody>
                  <a:tcPr marL="121920" marR="121920"/>
                </a:tc>
                <a:tc>
                  <a:txBody>
                    <a:bodyPr/>
                    <a:lstStyle/>
                    <a:p>
                      <a:pPr algn="ctr"/>
                      <a:r>
                        <a:rPr lang="en-GB" sz="2400" dirty="0">
                          <a:latin typeface="SassoonPrimaryInfant" panose="00000400000000000000" pitchFamily="2" charset="0"/>
                        </a:rPr>
                        <a:t>X</a:t>
                      </a:r>
                    </a:p>
                  </a:txBody>
                  <a:tcPr marL="121920" marR="121920"/>
                </a:tc>
                <a:tc>
                  <a:txBody>
                    <a:bodyPr/>
                    <a:lstStyle/>
                    <a:p>
                      <a:pPr algn="ctr"/>
                      <a:endParaRPr lang="en-GB" sz="2400" dirty="0">
                        <a:latin typeface="SassoonPrimaryInfant" panose="00000400000000000000" pitchFamily="2" charset="0"/>
                      </a:endParaRPr>
                    </a:p>
                  </a:txBody>
                  <a:tcPr marL="121920" marR="121920"/>
                </a:tc>
                <a:extLst>
                  <a:ext uri="{0D108BD9-81ED-4DB2-BD59-A6C34878D82A}">
                    <a16:rowId xmlns:a16="http://schemas.microsoft.com/office/drawing/2014/main" val="10003"/>
                  </a:ext>
                </a:extLst>
              </a:tr>
              <a:tr h="518356">
                <a:tc>
                  <a:txBody>
                    <a:bodyPr/>
                    <a:lstStyle/>
                    <a:p>
                      <a:pPr algn="ctr"/>
                      <a:r>
                        <a:rPr lang="en-GB" sz="2400" u="sng" dirty="0">
                          <a:latin typeface="SassoonPrimaryInfant" panose="00000400000000000000" pitchFamily="2" charset="0"/>
                        </a:rPr>
                        <a:t>After</a:t>
                      </a:r>
                      <a:r>
                        <a:rPr lang="en-GB" sz="2400" dirty="0">
                          <a:latin typeface="SassoonPrimaryInfant" panose="00000400000000000000" pitchFamily="2" charset="0"/>
                        </a:rPr>
                        <a:t> I </a:t>
                      </a:r>
                      <a:r>
                        <a:rPr lang="en-GB" sz="2400" dirty="0">
                          <a:solidFill>
                            <a:srgbClr val="7030A0"/>
                          </a:solidFill>
                          <a:latin typeface="SassoonPrimaryInfant" panose="00000400000000000000" pitchFamily="2" charset="0"/>
                        </a:rPr>
                        <a:t>read</a:t>
                      </a:r>
                      <a:r>
                        <a:rPr lang="en-GB" sz="2400" dirty="0">
                          <a:latin typeface="SassoonPrimaryInfant" panose="00000400000000000000" pitchFamily="2" charset="0"/>
                        </a:rPr>
                        <a:t>, I go home.</a:t>
                      </a:r>
                    </a:p>
                  </a:txBody>
                  <a:tcPr marL="121920" marR="121920"/>
                </a:tc>
                <a:tc>
                  <a:txBody>
                    <a:bodyPr/>
                    <a:lstStyle/>
                    <a:p>
                      <a:pPr algn="ctr"/>
                      <a:endParaRPr lang="en-GB" sz="2400" dirty="0">
                        <a:latin typeface="SassoonPrimaryInfant" panose="00000400000000000000" pitchFamily="2" charset="0"/>
                      </a:endParaRPr>
                    </a:p>
                  </a:txBody>
                  <a:tcPr marL="121920" marR="121920"/>
                </a:tc>
                <a:tc>
                  <a:txBody>
                    <a:bodyPr/>
                    <a:lstStyle/>
                    <a:p>
                      <a:pPr algn="ctr"/>
                      <a:r>
                        <a:rPr lang="en-GB" sz="2400" dirty="0">
                          <a:latin typeface="SassoonPrimaryInfant" panose="00000400000000000000" pitchFamily="2" charset="0"/>
                        </a:rPr>
                        <a:t>X</a:t>
                      </a:r>
                    </a:p>
                  </a:txBody>
                  <a:tcPr marL="121920" marR="121920"/>
                </a:tc>
                <a:extLst>
                  <a:ext uri="{0D108BD9-81ED-4DB2-BD59-A6C34878D82A}">
                    <a16:rowId xmlns:a16="http://schemas.microsoft.com/office/drawing/2014/main" val="10004"/>
                  </a:ext>
                </a:extLst>
              </a:tr>
              <a:tr h="518356">
                <a:tc>
                  <a:txBody>
                    <a:bodyPr/>
                    <a:lstStyle/>
                    <a:p>
                      <a:pPr algn="ctr"/>
                      <a:r>
                        <a:rPr lang="en-GB" sz="2400" dirty="0">
                          <a:latin typeface="SassoonPrimaryInfant" panose="00000400000000000000" pitchFamily="2" charset="0"/>
                        </a:rPr>
                        <a:t>I</a:t>
                      </a:r>
                      <a:r>
                        <a:rPr lang="en-GB" sz="2400" baseline="0" dirty="0">
                          <a:latin typeface="SassoonPrimaryInfant" panose="00000400000000000000" pitchFamily="2" charset="0"/>
                        </a:rPr>
                        <a:t> read </a:t>
                      </a:r>
                      <a:r>
                        <a:rPr lang="en-GB" sz="2400" u="sng" baseline="0" dirty="0">
                          <a:latin typeface="SassoonPrimaryInfant" panose="00000400000000000000" pitchFamily="2" charset="0"/>
                        </a:rPr>
                        <a:t>until</a:t>
                      </a:r>
                      <a:r>
                        <a:rPr lang="en-GB" sz="2400" baseline="0" dirty="0">
                          <a:latin typeface="SassoonPrimaryInfant" panose="00000400000000000000" pitchFamily="2" charset="0"/>
                        </a:rPr>
                        <a:t> </a:t>
                      </a:r>
                      <a:r>
                        <a:rPr lang="en-GB" sz="2400" baseline="0" dirty="0">
                          <a:solidFill>
                            <a:srgbClr val="FF0000"/>
                          </a:solidFill>
                          <a:latin typeface="SassoonPrimaryInfant" panose="00000400000000000000" pitchFamily="2" charset="0"/>
                        </a:rPr>
                        <a:t>home time</a:t>
                      </a:r>
                      <a:r>
                        <a:rPr lang="en-GB" sz="2400" baseline="0" dirty="0">
                          <a:latin typeface="SassoonPrimaryInfant" panose="00000400000000000000" pitchFamily="2" charset="0"/>
                        </a:rPr>
                        <a:t>.</a:t>
                      </a:r>
                      <a:endParaRPr lang="en-GB" sz="2400" dirty="0">
                        <a:latin typeface="SassoonPrimaryInfant" panose="00000400000000000000" pitchFamily="2" charset="0"/>
                      </a:endParaRPr>
                    </a:p>
                  </a:txBody>
                  <a:tcPr marL="121920" marR="121920"/>
                </a:tc>
                <a:tc>
                  <a:txBody>
                    <a:bodyPr/>
                    <a:lstStyle/>
                    <a:p>
                      <a:pPr algn="ctr"/>
                      <a:r>
                        <a:rPr lang="en-GB" sz="2400" dirty="0">
                          <a:latin typeface="SassoonPrimaryInfant" panose="00000400000000000000" pitchFamily="2" charset="0"/>
                        </a:rPr>
                        <a:t>X</a:t>
                      </a:r>
                    </a:p>
                  </a:txBody>
                  <a:tcPr marL="121920" marR="121920"/>
                </a:tc>
                <a:tc>
                  <a:txBody>
                    <a:bodyPr/>
                    <a:lstStyle/>
                    <a:p>
                      <a:pPr algn="ctr"/>
                      <a:endParaRPr lang="en-GB" sz="2400" dirty="0">
                        <a:latin typeface="SassoonPrimaryInfant" panose="00000400000000000000" pitchFamily="2" charset="0"/>
                      </a:endParaRPr>
                    </a:p>
                  </a:txBody>
                  <a:tcPr marL="121920" marR="121920"/>
                </a:tc>
                <a:extLst>
                  <a:ext uri="{0D108BD9-81ED-4DB2-BD59-A6C34878D82A}">
                    <a16:rowId xmlns:a16="http://schemas.microsoft.com/office/drawing/2014/main" val="10005"/>
                  </a:ext>
                </a:extLst>
              </a:tr>
            </a:tbl>
          </a:graphicData>
        </a:graphic>
      </p:graphicFrame>
      <p:sp>
        <p:nvSpPr>
          <p:cNvPr id="4" name="Title 1"/>
          <p:cNvSpPr txBox="1">
            <a:spLocks/>
          </p:cNvSpPr>
          <p:nvPr/>
        </p:nvSpPr>
        <p:spPr>
          <a:xfrm>
            <a:off x="623392" y="5085184"/>
            <a:ext cx="10972800" cy="1143000"/>
          </a:xfrm>
          <a:prstGeom prst="rect">
            <a:avLst/>
          </a:prstGeom>
        </p:spPr>
        <p:txBody>
          <a:bodyPr vert="horz" lIns="91440" tIns="45720" rIns="91440" bIns="45720" rtlCol="0" anchor="ctr">
            <a:normAutofit fontScale="6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Look for the nouns and verbs!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SassoonPrimaryInfant" panose="00000400000000000000" pitchFamily="2" charset="0"/>
                <a:ea typeface="+mn-ea"/>
                <a:cs typeface="+mn-cs"/>
              </a:rPr>
              <a:t>Prepositions position things so there won’t be a verb</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Subordinating conjunctions create </a:t>
            </a:r>
            <a:r>
              <a:rPr kumimoji="0" lang="en-US" sz="4400" b="0" i="0" u="sng"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clauses</a:t>
            </a:r>
            <a:r>
              <a:rPr kumimoji="0" lang="en-US" sz="4400" b="0" i="0" u="none" strike="noStrike" kern="1200" cap="none" spc="0" normalizeH="0" baseline="0" noProof="0" dirty="0">
                <a:ln>
                  <a:noFill/>
                </a:ln>
                <a:solidFill>
                  <a:srgbClr val="7030A0"/>
                </a:solidFill>
                <a:effectLst/>
                <a:uLnTx/>
                <a:uFillTx/>
                <a:latin typeface="SassoonPrimaryInfant" panose="00000400000000000000" pitchFamily="2" charset="0"/>
                <a:ea typeface="+mn-ea"/>
                <a:cs typeface="+mn-cs"/>
              </a:rPr>
              <a:t> so there will be a verb</a:t>
            </a:r>
          </a:p>
        </p:txBody>
      </p:sp>
    </p:spTree>
    <p:extLst>
      <p:ext uri="{BB962C8B-B14F-4D97-AF65-F5344CB8AC3E}">
        <p14:creationId xmlns:p14="http://schemas.microsoft.com/office/powerpoint/2010/main" val="1528735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Types</a:t>
            </a:r>
          </a:p>
        </p:txBody>
      </p:sp>
      <p:sp>
        <p:nvSpPr>
          <p:cNvPr id="4" name="Content Placeholder 3"/>
          <p:cNvSpPr>
            <a:spLocks noGrp="1"/>
          </p:cNvSpPr>
          <p:nvPr>
            <p:ph idx="1"/>
          </p:nvPr>
        </p:nvSpPr>
        <p:spPr>
          <a:xfrm>
            <a:off x="1254641" y="1648046"/>
            <a:ext cx="10409977" cy="5209953"/>
          </a:xfrm>
        </p:spPr>
        <p:txBody>
          <a:bodyPr>
            <a:noAutofit/>
          </a:bodyPr>
          <a:lstStyle/>
          <a:p>
            <a:pPr marL="742950" indent="-742950">
              <a:buNone/>
            </a:pPr>
            <a:r>
              <a:rPr lang="en-US" sz="2400" b="1" dirty="0">
                <a:solidFill>
                  <a:srgbClr val="7030A0"/>
                </a:solidFill>
              </a:rPr>
              <a:t>Statement</a:t>
            </a:r>
          </a:p>
          <a:p>
            <a:pPr marL="742950" indent="-742950">
              <a:buNone/>
            </a:pPr>
            <a:r>
              <a:rPr lang="en-US" sz="2400" dirty="0"/>
              <a:t>Is a </a:t>
            </a:r>
            <a:r>
              <a:rPr lang="en-US" sz="2400" dirty="0" smtClean="0"/>
              <a:t>fact or opinion. </a:t>
            </a:r>
            <a:r>
              <a:rPr lang="en-US" sz="2400" dirty="0"/>
              <a:t>Usually ends with a full stop. </a:t>
            </a:r>
            <a:r>
              <a:rPr lang="en-US" sz="2400" dirty="0" smtClean="0"/>
              <a:t/>
            </a:r>
            <a:br>
              <a:rPr lang="en-US" sz="2400" dirty="0" smtClean="0"/>
            </a:br>
            <a:r>
              <a:rPr lang="en-US" sz="2400" i="1" dirty="0" smtClean="0">
                <a:solidFill>
                  <a:srgbClr val="FF0000"/>
                </a:solidFill>
              </a:rPr>
              <a:t>The </a:t>
            </a:r>
            <a:r>
              <a:rPr lang="en-US" sz="2400" i="1" dirty="0">
                <a:solidFill>
                  <a:srgbClr val="FF0000"/>
                </a:solidFill>
              </a:rPr>
              <a:t>sky is blue</a:t>
            </a:r>
            <a:r>
              <a:rPr lang="en-US" sz="2400" i="1" dirty="0"/>
              <a:t>. </a:t>
            </a:r>
            <a:endParaRPr lang="en-US" sz="2400" dirty="0"/>
          </a:p>
          <a:p>
            <a:pPr marL="742950" indent="-742950">
              <a:buNone/>
            </a:pPr>
            <a:r>
              <a:rPr lang="en-US" sz="2400" b="1" dirty="0">
                <a:solidFill>
                  <a:srgbClr val="7030A0"/>
                </a:solidFill>
              </a:rPr>
              <a:t>Command</a:t>
            </a:r>
          </a:p>
          <a:p>
            <a:pPr marL="742950" indent="-742950">
              <a:buNone/>
            </a:pPr>
            <a:r>
              <a:rPr lang="en-US" sz="2400" dirty="0"/>
              <a:t>Uses an </a:t>
            </a:r>
            <a:r>
              <a:rPr lang="en-US" sz="2400" u="sng" dirty="0"/>
              <a:t>imperative verb</a:t>
            </a:r>
            <a:r>
              <a:rPr lang="en-US" sz="2400" dirty="0"/>
              <a:t>. Can end with a full stop or an exclamation mark. </a:t>
            </a:r>
            <a:r>
              <a:rPr lang="en-US" sz="2400" dirty="0" smtClean="0"/>
              <a:t/>
            </a:r>
            <a:br>
              <a:rPr lang="en-US" sz="2400" dirty="0" smtClean="0"/>
            </a:br>
            <a:r>
              <a:rPr lang="en-US" sz="2400" i="1" dirty="0" smtClean="0">
                <a:solidFill>
                  <a:srgbClr val="FF0000"/>
                </a:solidFill>
              </a:rPr>
              <a:t>Stir </a:t>
            </a:r>
            <a:r>
              <a:rPr lang="en-US" sz="2400" i="1" dirty="0">
                <a:solidFill>
                  <a:srgbClr val="FF0000"/>
                </a:solidFill>
              </a:rPr>
              <a:t>the sauce</a:t>
            </a:r>
            <a:r>
              <a:rPr lang="en-US" sz="2400" i="1" dirty="0"/>
              <a:t>.</a:t>
            </a:r>
            <a:endParaRPr lang="en-US" sz="2400" dirty="0"/>
          </a:p>
          <a:p>
            <a:pPr marL="742950" indent="-742950">
              <a:buNone/>
            </a:pPr>
            <a:r>
              <a:rPr lang="en-US" sz="2400" b="1" dirty="0">
                <a:solidFill>
                  <a:srgbClr val="7030A0"/>
                </a:solidFill>
              </a:rPr>
              <a:t>Question</a:t>
            </a:r>
          </a:p>
          <a:p>
            <a:pPr marL="742950" indent="-742950">
              <a:buNone/>
            </a:pPr>
            <a:r>
              <a:rPr lang="en-US" sz="2400" dirty="0"/>
              <a:t>Ends in a question mark. Will often start with a question word. </a:t>
            </a:r>
            <a:r>
              <a:rPr lang="en-US" sz="2400" i="1" dirty="0">
                <a:solidFill>
                  <a:srgbClr val="FF0000"/>
                </a:solidFill>
              </a:rPr>
              <a:t>What is the time?</a:t>
            </a:r>
            <a:endParaRPr lang="en-US" sz="2400" dirty="0">
              <a:solidFill>
                <a:srgbClr val="FF0000"/>
              </a:solidFill>
            </a:endParaRPr>
          </a:p>
          <a:p>
            <a:pPr marL="742950" indent="-742950">
              <a:buNone/>
            </a:pPr>
            <a:r>
              <a:rPr lang="en-US" sz="2400" b="1" dirty="0">
                <a:solidFill>
                  <a:srgbClr val="7030A0"/>
                </a:solidFill>
              </a:rPr>
              <a:t>Exclamation</a:t>
            </a:r>
          </a:p>
          <a:p>
            <a:pPr marL="742950" indent="-742950">
              <a:buNone/>
            </a:pPr>
            <a:r>
              <a:rPr lang="en-US" sz="2400" dirty="0"/>
              <a:t>Always starts with </a:t>
            </a:r>
            <a:r>
              <a:rPr lang="en-US" sz="2400" u="sng" dirty="0"/>
              <a:t>HOW</a:t>
            </a:r>
            <a:r>
              <a:rPr lang="en-US" sz="2400" dirty="0"/>
              <a:t> or </a:t>
            </a:r>
            <a:r>
              <a:rPr lang="en-US" sz="2400" u="sng" dirty="0"/>
              <a:t>WHAT</a:t>
            </a:r>
            <a:r>
              <a:rPr lang="en-US" sz="2400" dirty="0"/>
              <a:t>, ends with an exclamation mark, and </a:t>
            </a:r>
            <a:r>
              <a:rPr lang="en-US" sz="2400" i="1" dirty="0"/>
              <a:t>boots</a:t>
            </a:r>
            <a:r>
              <a:rPr lang="en-US" sz="2400" dirty="0"/>
              <a:t> the verb to the end. </a:t>
            </a:r>
            <a:r>
              <a:rPr lang="en-US" sz="2400" i="1" dirty="0">
                <a:solidFill>
                  <a:srgbClr val="FF0000"/>
                </a:solidFill>
              </a:rPr>
              <a:t>What fun this </a:t>
            </a:r>
            <a:r>
              <a:rPr lang="en-US" sz="2400" b="1" i="1" u="sng" dirty="0">
                <a:solidFill>
                  <a:srgbClr val="FF0000"/>
                </a:solidFill>
              </a:rPr>
              <a:t>is</a:t>
            </a:r>
            <a:r>
              <a:rPr lang="en-US" sz="2400" i="1" dirty="0">
                <a:solidFill>
                  <a:srgbClr val="FF0000"/>
                </a:solidFill>
              </a:rPr>
              <a:t>! How kind you </a:t>
            </a:r>
            <a:r>
              <a:rPr lang="en-US" sz="2400" b="1" i="1" u="sng" dirty="0">
                <a:solidFill>
                  <a:srgbClr val="FF0000"/>
                </a:solidFill>
              </a:rPr>
              <a:t>are</a:t>
            </a:r>
            <a:r>
              <a:rPr lang="en-US" sz="2400" i="1" dirty="0">
                <a:solidFill>
                  <a:srgbClr val="FF0000"/>
                </a:solidFill>
              </a:rPr>
              <a:t>!</a:t>
            </a:r>
            <a:endParaRPr lang="en-US" sz="2400" dirty="0">
              <a:solidFill>
                <a:srgbClr val="FF0000"/>
              </a:solidFill>
            </a:endParaRPr>
          </a:p>
          <a:p>
            <a:pPr marL="742950" indent="-742950">
              <a:buNone/>
            </a:pPr>
            <a:endParaRPr lang="en-US" sz="2400" dirty="0">
              <a:solidFill>
                <a:srgbClr val="7030A0"/>
              </a:solidFill>
            </a:endParaRPr>
          </a:p>
        </p:txBody>
      </p:sp>
      <p:sp>
        <p:nvSpPr>
          <p:cNvPr id="3" name="Rectangle 2">
            <a:extLst>
              <a:ext uri="{FF2B5EF4-FFF2-40B4-BE49-F238E27FC236}">
                <a16:creationId xmlns:a16="http://schemas.microsoft.com/office/drawing/2014/main" id="{6F3EA62B-A05F-4AC4-ABB3-ACBC6DE8B6B2}"/>
              </a:ext>
            </a:extLst>
          </p:cNvPr>
          <p:cNvSpPr/>
          <p:nvPr/>
        </p:nvSpPr>
        <p:spPr>
          <a:xfrm>
            <a:off x="8778240" y="274638"/>
            <a:ext cx="2567940"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ea typeface="+mn-ea"/>
                <a:cs typeface="+mn-cs"/>
              </a:rPr>
              <a:t>What actions could we do for each sentence?</a:t>
            </a:r>
          </a:p>
        </p:txBody>
      </p:sp>
    </p:spTree>
    <p:extLst>
      <p:ext uri="{BB962C8B-B14F-4D97-AF65-F5344CB8AC3E}">
        <p14:creationId xmlns:p14="http://schemas.microsoft.com/office/powerpoint/2010/main" val="2830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260648"/>
            <a:ext cx="8352928" cy="864096"/>
          </a:xfrm>
        </p:spPr>
        <p:txBody>
          <a:bodyPr anchor="t">
            <a:noAutofit/>
          </a:bodyPr>
          <a:lstStyle/>
          <a:p>
            <a:pPr algn="l"/>
            <a:r>
              <a:rPr lang="en-GB" sz="3200" u="sng" dirty="0" smtClean="0">
                <a:latin typeface="SassoonPrimaryInfant" panose="00000400000000000000" pitchFamily="2" charset="0"/>
              </a:rPr>
              <a:t>Pronouns</a:t>
            </a:r>
            <a:r>
              <a:rPr lang="en-GB" sz="3200" dirty="0" smtClean="0">
                <a:solidFill>
                  <a:srgbClr val="7030A0"/>
                </a:solidFill>
                <a:latin typeface="SassoonPrimaryInfant" panose="00000400000000000000" pitchFamily="2" charset="0"/>
              </a:rPr>
              <a:t/>
            </a:r>
            <a:br>
              <a:rPr lang="en-GB" sz="3200" dirty="0" smtClean="0">
                <a:solidFill>
                  <a:srgbClr val="7030A0"/>
                </a:solidFill>
                <a:latin typeface="SassoonPrimaryInfant" panose="00000400000000000000" pitchFamily="2" charset="0"/>
              </a:rPr>
            </a:br>
            <a:r>
              <a:rPr lang="en-GB" sz="3200" dirty="0" smtClean="0">
                <a:solidFill>
                  <a:srgbClr val="7030A0"/>
                </a:solidFill>
                <a:latin typeface="SassoonPrimaryInfant" panose="00000400000000000000" pitchFamily="2" charset="0"/>
              </a:rPr>
              <a:t/>
            </a:r>
            <a:br>
              <a:rPr lang="en-GB" sz="3200" dirty="0" smtClean="0">
                <a:solidFill>
                  <a:srgbClr val="7030A0"/>
                </a:solidFill>
                <a:latin typeface="SassoonPrimaryInfant" panose="00000400000000000000" pitchFamily="2" charset="0"/>
              </a:rPr>
            </a:br>
            <a:r>
              <a:rPr lang="en-GB" sz="3200" dirty="0" smtClean="0">
                <a:solidFill>
                  <a:srgbClr val="7030A0"/>
                </a:solidFill>
                <a:latin typeface="SassoonPrimaryInfant" panose="00000400000000000000" pitchFamily="2" charset="0"/>
              </a:rPr>
              <a:t>A </a:t>
            </a:r>
            <a:r>
              <a:rPr lang="en-GB" sz="3200" b="1" u="sng" dirty="0" smtClean="0">
                <a:solidFill>
                  <a:srgbClr val="7030A0"/>
                </a:solidFill>
                <a:latin typeface="SassoonPrimaryInfant" panose="00000400000000000000" pitchFamily="2" charset="0"/>
              </a:rPr>
              <a:t>pronoun</a:t>
            </a:r>
            <a:r>
              <a:rPr lang="en-GB" sz="3200" dirty="0" smtClean="0">
                <a:solidFill>
                  <a:srgbClr val="7030A0"/>
                </a:solidFill>
                <a:latin typeface="SassoonPrimaryInfant" panose="00000400000000000000" pitchFamily="2" charset="0"/>
              </a:rPr>
              <a:t> </a:t>
            </a:r>
            <a:r>
              <a:rPr lang="en-GB" sz="3200" b="1" dirty="0" smtClean="0">
                <a:solidFill>
                  <a:srgbClr val="7030A0"/>
                </a:solidFill>
                <a:latin typeface="SassoonPrimaryInfant" panose="00000400000000000000" pitchFamily="2" charset="0"/>
              </a:rPr>
              <a:t>replaces a noun </a:t>
            </a:r>
            <a:r>
              <a:rPr lang="en-GB" sz="3200" dirty="0" smtClean="0">
                <a:solidFill>
                  <a:srgbClr val="7030A0"/>
                </a:solidFill>
                <a:latin typeface="SassoonPrimaryInfant" panose="00000400000000000000" pitchFamily="2" charset="0"/>
              </a:rPr>
              <a:t>to stop you repeating the noun over and over again.</a:t>
            </a:r>
            <a:br>
              <a:rPr lang="en-GB" sz="3200" dirty="0" smtClean="0">
                <a:solidFill>
                  <a:srgbClr val="7030A0"/>
                </a:solidFill>
                <a:latin typeface="SassoonPrimaryInfant" panose="00000400000000000000" pitchFamily="2" charset="0"/>
              </a:rPr>
            </a:br>
            <a:r>
              <a:rPr lang="en-GB" sz="3200" dirty="0" smtClean="0">
                <a:solidFill>
                  <a:srgbClr val="7030A0"/>
                </a:solidFill>
                <a:latin typeface="SassoonPrimaryInfant" panose="00000400000000000000" pitchFamily="2" charset="0"/>
              </a:rPr>
              <a:t/>
            </a:r>
            <a:br>
              <a:rPr lang="en-GB" sz="3200" dirty="0" smtClean="0">
                <a:solidFill>
                  <a:srgbClr val="7030A0"/>
                </a:solidFill>
                <a:latin typeface="SassoonPrimaryInfant" panose="00000400000000000000" pitchFamily="2" charset="0"/>
              </a:rPr>
            </a:br>
            <a:r>
              <a:rPr lang="en-GB" sz="3200" dirty="0" smtClean="0">
                <a:latin typeface="SassoonPrimaryInfant" panose="00000400000000000000" pitchFamily="2" charset="0"/>
              </a:rPr>
              <a:t>Bob said Bob would bring the doughnuts but Bob forgot the doughnuts. Bob was unhappy about the situation.</a:t>
            </a:r>
            <a:br>
              <a:rPr lang="en-GB" sz="3200" dirty="0" smtClean="0">
                <a:latin typeface="SassoonPrimaryInfant" panose="00000400000000000000" pitchFamily="2" charset="0"/>
              </a:rPr>
            </a:br>
            <a:r>
              <a:rPr lang="en-GB" sz="3200" dirty="0" smtClean="0">
                <a:solidFill>
                  <a:srgbClr val="7030A0"/>
                </a:solidFill>
                <a:latin typeface="SassoonPrimaryInfant" panose="00000400000000000000" pitchFamily="2" charset="0"/>
              </a:rPr>
              <a:t/>
            </a:r>
            <a:br>
              <a:rPr lang="en-GB" sz="3200" dirty="0" smtClean="0">
                <a:solidFill>
                  <a:srgbClr val="7030A0"/>
                </a:solidFill>
                <a:latin typeface="SassoonPrimaryInfant" panose="00000400000000000000" pitchFamily="2" charset="0"/>
              </a:rPr>
            </a:br>
            <a:endParaRPr lang="en-GB" sz="3200" u="sng" dirty="0">
              <a:solidFill>
                <a:srgbClr val="002060"/>
              </a:solidFill>
              <a:latin typeface="SassoonPrimaryInfant" panose="00000400000000000000" pitchFamily="2" charset="0"/>
            </a:endParaRPr>
          </a:p>
        </p:txBody>
      </p:sp>
      <p:sp>
        <p:nvSpPr>
          <p:cNvPr id="3" name="Rectangle 2"/>
          <p:cNvSpPr/>
          <p:nvPr/>
        </p:nvSpPr>
        <p:spPr>
          <a:xfrm>
            <a:off x="1847527" y="4488067"/>
            <a:ext cx="7615449" cy="954107"/>
          </a:xfrm>
          <a:prstGeom prst="rect">
            <a:avLst/>
          </a:prstGeom>
        </p:spPr>
        <p:txBody>
          <a:bodyPr wrap="square">
            <a:spAutoFit/>
          </a:bodyPr>
          <a:lstStyle/>
          <a:p>
            <a:r>
              <a:rPr lang="en-GB" sz="2800" dirty="0">
                <a:solidFill>
                  <a:srgbClr val="7030A0"/>
                </a:solidFill>
                <a:latin typeface="SassoonPrimaryInfant" panose="00000400000000000000" pitchFamily="2" charset="0"/>
              </a:rPr>
              <a:t>Bob said </a:t>
            </a:r>
            <a:r>
              <a:rPr lang="en-GB" sz="2800" b="1" u="sng" dirty="0">
                <a:solidFill>
                  <a:srgbClr val="FF0000"/>
                </a:solidFill>
                <a:latin typeface="SassoonPrimaryInfant" panose="00000400000000000000" pitchFamily="2" charset="0"/>
              </a:rPr>
              <a:t>he</a:t>
            </a:r>
            <a:r>
              <a:rPr lang="en-GB" sz="2800" dirty="0">
                <a:solidFill>
                  <a:srgbClr val="FF0000"/>
                </a:solidFill>
                <a:latin typeface="SassoonPrimaryInfant" panose="00000400000000000000" pitchFamily="2" charset="0"/>
              </a:rPr>
              <a:t> </a:t>
            </a:r>
            <a:r>
              <a:rPr lang="en-GB" sz="2800" dirty="0">
                <a:solidFill>
                  <a:srgbClr val="7030A0"/>
                </a:solidFill>
                <a:latin typeface="SassoonPrimaryInfant" panose="00000400000000000000" pitchFamily="2" charset="0"/>
              </a:rPr>
              <a:t>would bring the doughnuts but </a:t>
            </a:r>
            <a:r>
              <a:rPr lang="en-GB" sz="2800" b="1" u="sng" dirty="0">
                <a:solidFill>
                  <a:srgbClr val="FF0000"/>
                </a:solidFill>
                <a:latin typeface="SassoonPrimaryInfant" panose="00000400000000000000" pitchFamily="2" charset="0"/>
              </a:rPr>
              <a:t>he</a:t>
            </a:r>
            <a:r>
              <a:rPr lang="en-GB" sz="2800" dirty="0">
                <a:solidFill>
                  <a:srgbClr val="FF0000"/>
                </a:solidFill>
                <a:latin typeface="SassoonPrimaryInfant" panose="00000400000000000000" pitchFamily="2" charset="0"/>
              </a:rPr>
              <a:t> </a:t>
            </a:r>
            <a:r>
              <a:rPr lang="en-GB" sz="2800" dirty="0">
                <a:solidFill>
                  <a:srgbClr val="7030A0"/>
                </a:solidFill>
                <a:latin typeface="SassoonPrimaryInfant" panose="00000400000000000000" pitchFamily="2" charset="0"/>
              </a:rPr>
              <a:t>forgot </a:t>
            </a:r>
            <a:r>
              <a:rPr lang="en-GB" sz="2800" b="1" u="sng" dirty="0">
                <a:solidFill>
                  <a:srgbClr val="FF0000"/>
                </a:solidFill>
                <a:latin typeface="SassoonPrimaryInfant" panose="00000400000000000000" pitchFamily="2" charset="0"/>
              </a:rPr>
              <a:t>them</a:t>
            </a:r>
            <a:r>
              <a:rPr lang="en-GB" sz="2800" dirty="0">
                <a:solidFill>
                  <a:srgbClr val="7030A0"/>
                </a:solidFill>
                <a:latin typeface="SassoonPrimaryInfant" panose="00000400000000000000" pitchFamily="2" charset="0"/>
              </a:rPr>
              <a:t>. </a:t>
            </a:r>
            <a:r>
              <a:rPr lang="en-GB" sz="2800" b="1" u="sng" dirty="0">
                <a:solidFill>
                  <a:srgbClr val="FF0000"/>
                </a:solidFill>
                <a:latin typeface="SassoonPrimaryInfant" panose="00000400000000000000" pitchFamily="2" charset="0"/>
              </a:rPr>
              <a:t>He</a:t>
            </a:r>
            <a:r>
              <a:rPr lang="en-GB" sz="2800" dirty="0">
                <a:solidFill>
                  <a:srgbClr val="FF0000"/>
                </a:solidFill>
                <a:latin typeface="SassoonPrimaryInfant" panose="00000400000000000000" pitchFamily="2" charset="0"/>
              </a:rPr>
              <a:t> </a:t>
            </a:r>
            <a:r>
              <a:rPr lang="en-GB" sz="2800" dirty="0">
                <a:solidFill>
                  <a:srgbClr val="7030A0"/>
                </a:solidFill>
                <a:latin typeface="SassoonPrimaryInfant" panose="00000400000000000000" pitchFamily="2" charset="0"/>
              </a:rPr>
              <a:t>was unhappy about </a:t>
            </a:r>
            <a:r>
              <a:rPr lang="en-GB" sz="2800" b="1" u="sng" dirty="0">
                <a:solidFill>
                  <a:srgbClr val="FF0000"/>
                </a:solidFill>
                <a:latin typeface="SassoonPrimaryInfant" panose="00000400000000000000" pitchFamily="2" charset="0"/>
              </a:rPr>
              <a:t>it</a:t>
            </a:r>
            <a:r>
              <a:rPr lang="en-GB" sz="2800" dirty="0">
                <a:solidFill>
                  <a:srgbClr val="7030A0"/>
                </a:solidFill>
                <a:latin typeface="SassoonPrimaryInfant" panose="00000400000000000000" pitchFamily="2" charset="0"/>
              </a:rPr>
              <a:t>. </a:t>
            </a:r>
            <a:endParaRPr lang="en-GB" sz="2800" dirty="0"/>
          </a:p>
        </p:txBody>
      </p:sp>
    </p:spTree>
    <p:extLst>
      <p:ext uri="{BB962C8B-B14F-4D97-AF65-F5344CB8AC3E}">
        <p14:creationId xmlns:p14="http://schemas.microsoft.com/office/powerpoint/2010/main" val="1577772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260648"/>
            <a:ext cx="8352928" cy="864096"/>
          </a:xfrm>
        </p:spPr>
        <p:txBody>
          <a:bodyPr anchor="t">
            <a:noAutofit/>
          </a:bodyPr>
          <a:lstStyle/>
          <a:p>
            <a:r>
              <a:rPr lang="en-GB" sz="3200" u="sng" dirty="0">
                <a:latin typeface="SassoonPrimaryInfant" panose="00000400000000000000" pitchFamily="2" charset="0"/>
              </a:rPr>
              <a:t>Pronouns</a:t>
            </a:r>
            <a:br>
              <a:rPr lang="en-GB" sz="3200" u="sng" dirty="0">
                <a:latin typeface="SassoonPrimaryInfant" panose="00000400000000000000" pitchFamily="2" charset="0"/>
              </a:rPr>
            </a:br>
            <a:r>
              <a:rPr lang="en-GB" sz="3200" u="sng" dirty="0">
                <a:latin typeface="SassoonPrimaryInfant" panose="00000400000000000000" pitchFamily="2" charset="0"/>
              </a:rPr>
              <a:t/>
            </a:r>
            <a:br>
              <a:rPr lang="en-GB" sz="3200" u="sng" dirty="0">
                <a:latin typeface="SassoonPrimaryInfant" panose="00000400000000000000" pitchFamily="2" charset="0"/>
              </a:rPr>
            </a:br>
            <a:r>
              <a:rPr lang="en-GB" sz="3200" dirty="0">
                <a:latin typeface="SassoonPrimaryInfant" panose="00000400000000000000" pitchFamily="2" charset="0"/>
              </a:rPr>
              <a:t>Relative pronouns still replace a noun but introduce a relative clause</a:t>
            </a:r>
            <a:br>
              <a:rPr lang="en-GB" sz="3200" dirty="0">
                <a:latin typeface="SassoonPrimaryInfant" panose="00000400000000000000" pitchFamily="2" charset="0"/>
              </a:rPr>
            </a:br>
            <a:r>
              <a:rPr lang="en-GB" sz="3200" dirty="0">
                <a:latin typeface="SassoonPrimaryInfant" panose="00000400000000000000" pitchFamily="2" charset="0"/>
              </a:rPr>
              <a:t/>
            </a:r>
            <a:br>
              <a:rPr lang="en-GB" sz="3200" dirty="0">
                <a:latin typeface="SassoonPrimaryInfant" panose="00000400000000000000" pitchFamily="2" charset="0"/>
              </a:rPr>
            </a:br>
            <a:r>
              <a:rPr lang="en-GB" sz="3200" dirty="0">
                <a:latin typeface="SassoonPrimaryInfant" panose="00000400000000000000" pitchFamily="2" charset="0"/>
              </a:rPr>
              <a:t>I have a book </a:t>
            </a:r>
            <a:r>
              <a:rPr lang="en-GB" sz="3200" u="sng" dirty="0">
                <a:solidFill>
                  <a:schemeClr val="accent6">
                    <a:lumMod val="75000"/>
                  </a:schemeClr>
                </a:solidFill>
                <a:latin typeface="SassoonPrimaryInfant" panose="00000400000000000000" pitchFamily="2" charset="0"/>
              </a:rPr>
              <a:t>which</a:t>
            </a:r>
            <a:r>
              <a:rPr lang="en-GB" sz="3200" dirty="0">
                <a:solidFill>
                  <a:schemeClr val="accent6">
                    <a:lumMod val="75000"/>
                  </a:schemeClr>
                </a:solidFill>
                <a:latin typeface="SassoonPrimaryInfant" panose="00000400000000000000" pitchFamily="2" charset="0"/>
              </a:rPr>
              <a:t> is my favourite</a:t>
            </a:r>
            <a:r>
              <a:rPr lang="en-GB" sz="3200" dirty="0">
                <a:latin typeface="SassoonPrimaryInfant" panose="00000400000000000000" pitchFamily="2" charset="0"/>
              </a:rPr>
              <a:t/>
            </a:r>
            <a:br>
              <a:rPr lang="en-GB" sz="3200" dirty="0">
                <a:latin typeface="SassoonPrimaryInfant" panose="00000400000000000000" pitchFamily="2" charset="0"/>
              </a:rPr>
            </a:br>
            <a:r>
              <a:rPr lang="en-GB" sz="3200" i="1" dirty="0">
                <a:solidFill>
                  <a:schemeClr val="accent5">
                    <a:lumMod val="50000"/>
                  </a:schemeClr>
                </a:solidFill>
                <a:latin typeface="SassoonPrimaryInfant" panose="00000400000000000000" pitchFamily="2" charset="0"/>
              </a:rPr>
              <a:t>‘which’ replaces ‘book’</a:t>
            </a:r>
            <a:r>
              <a:rPr lang="en-GB" sz="3200" i="1" dirty="0">
                <a:latin typeface="SassoonPrimaryInfant" panose="00000400000000000000" pitchFamily="2" charset="0"/>
              </a:rPr>
              <a:t/>
            </a:r>
            <a:br>
              <a:rPr lang="en-GB" sz="3200" i="1" dirty="0">
                <a:latin typeface="SassoonPrimaryInfant" panose="00000400000000000000" pitchFamily="2" charset="0"/>
              </a:rPr>
            </a:br>
            <a:r>
              <a:rPr lang="en-GB" sz="3200" dirty="0">
                <a:latin typeface="SassoonPrimaryInfant" panose="00000400000000000000" pitchFamily="2" charset="0"/>
              </a:rPr>
              <a:t>Miss Thomas, </a:t>
            </a:r>
            <a:r>
              <a:rPr lang="en-GB" sz="3200" u="sng" dirty="0">
                <a:solidFill>
                  <a:schemeClr val="accent6">
                    <a:lumMod val="75000"/>
                  </a:schemeClr>
                </a:solidFill>
                <a:latin typeface="SassoonPrimaryInfant" panose="00000400000000000000" pitchFamily="2" charset="0"/>
              </a:rPr>
              <a:t>who</a:t>
            </a:r>
            <a:r>
              <a:rPr lang="en-GB" sz="3200" dirty="0">
                <a:solidFill>
                  <a:schemeClr val="accent6">
                    <a:lumMod val="75000"/>
                  </a:schemeClr>
                </a:solidFill>
                <a:latin typeface="SassoonPrimaryInfant" panose="00000400000000000000" pitchFamily="2" charset="0"/>
              </a:rPr>
              <a:t> was walking carefully</a:t>
            </a:r>
            <a:r>
              <a:rPr lang="en-GB" sz="3200" dirty="0">
                <a:latin typeface="SassoonPrimaryInfant" panose="00000400000000000000" pitchFamily="2" charset="0"/>
              </a:rPr>
              <a:t>, grinned.</a:t>
            </a:r>
            <a:br>
              <a:rPr lang="en-GB" sz="3200" dirty="0">
                <a:latin typeface="SassoonPrimaryInfant" panose="00000400000000000000" pitchFamily="2" charset="0"/>
              </a:rPr>
            </a:br>
            <a:r>
              <a:rPr lang="en-GB" sz="3200" i="1" dirty="0">
                <a:solidFill>
                  <a:schemeClr val="accent5">
                    <a:lumMod val="50000"/>
                  </a:schemeClr>
                </a:solidFill>
                <a:latin typeface="SassoonPrimaryInfant" panose="00000400000000000000" pitchFamily="2" charset="0"/>
              </a:rPr>
              <a:t>‘who’ replaces ‘Miss Thomas’</a:t>
            </a:r>
            <a:endParaRPr lang="en-GB" sz="3200" u="sng" dirty="0">
              <a:solidFill>
                <a:schemeClr val="accent5">
                  <a:lumMod val="50000"/>
                </a:schemeClr>
              </a:solidFill>
              <a:latin typeface="SassoonPrimaryInfant" panose="00000400000000000000" pitchFamily="2" charset="0"/>
            </a:endParaRPr>
          </a:p>
        </p:txBody>
      </p:sp>
    </p:spTree>
    <p:extLst>
      <p:ext uri="{BB962C8B-B14F-4D97-AF65-F5344CB8AC3E}">
        <p14:creationId xmlns:p14="http://schemas.microsoft.com/office/powerpoint/2010/main" val="1625615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502" y="260648"/>
            <a:ext cx="10282980" cy="864096"/>
          </a:xfrm>
        </p:spPr>
        <p:txBody>
          <a:bodyPr anchor="t">
            <a:noAutofit/>
          </a:bodyPr>
          <a:lstStyle/>
          <a:p>
            <a:pPr algn="l"/>
            <a:r>
              <a:rPr lang="en-GB" sz="3700" u="sng" dirty="0" smtClean="0">
                <a:latin typeface="SassoonPrimaryInfant" panose="00000400000000000000" pitchFamily="2" charset="0"/>
              </a:rPr>
              <a:t>Determiners</a:t>
            </a:r>
            <a:r>
              <a:rPr lang="en-GB" sz="3700" dirty="0">
                <a:solidFill>
                  <a:srgbClr val="7030A0"/>
                </a:solidFill>
                <a:latin typeface="SassoonPrimaryInfant" panose="00000400000000000000" pitchFamily="2" charset="0"/>
              </a:rPr>
              <a:t/>
            </a:r>
            <a:br>
              <a:rPr lang="en-GB" sz="3700" dirty="0">
                <a:solidFill>
                  <a:srgbClr val="7030A0"/>
                </a:solidFill>
                <a:latin typeface="SassoonPrimaryInfant" panose="00000400000000000000" pitchFamily="2" charset="0"/>
              </a:rPr>
            </a:br>
            <a:r>
              <a:rPr lang="en-GB" sz="3700" dirty="0">
                <a:solidFill>
                  <a:srgbClr val="7030A0"/>
                </a:solidFill>
                <a:latin typeface="SassoonPrimaryInfant" panose="00000400000000000000" pitchFamily="2" charset="0"/>
              </a:rPr>
              <a:t/>
            </a:r>
            <a:br>
              <a:rPr lang="en-GB" sz="3700" dirty="0">
                <a:solidFill>
                  <a:srgbClr val="7030A0"/>
                </a:solidFill>
                <a:latin typeface="SassoonPrimaryInfant" panose="00000400000000000000" pitchFamily="2" charset="0"/>
              </a:rPr>
            </a:br>
            <a:r>
              <a:rPr lang="en-GB" sz="3700" b="1" dirty="0">
                <a:solidFill>
                  <a:srgbClr val="7030A0"/>
                </a:solidFill>
                <a:latin typeface="SassoonPrimaryInfant" panose="00000400000000000000" pitchFamily="2" charset="0"/>
              </a:rPr>
              <a:t>Determiners</a:t>
            </a:r>
            <a:r>
              <a:rPr lang="en-GB" sz="3700" dirty="0">
                <a:solidFill>
                  <a:srgbClr val="7030A0"/>
                </a:solidFill>
                <a:latin typeface="SassoonPrimaryInfant" panose="00000400000000000000" pitchFamily="2" charset="0"/>
              </a:rPr>
              <a:t> are words which </a:t>
            </a:r>
            <a:r>
              <a:rPr lang="en-GB" sz="3700" b="1" dirty="0">
                <a:solidFill>
                  <a:srgbClr val="7030A0"/>
                </a:solidFill>
                <a:latin typeface="SassoonPrimaryInfant" panose="00000400000000000000" pitchFamily="2" charset="0"/>
              </a:rPr>
              <a:t>introduce</a:t>
            </a:r>
            <a:r>
              <a:rPr lang="en-GB" sz="3700" dirty="0">
                <a:solidFill>
                  <a:srgbClr val="7030A0"/>
                </a:solidFill>
                <a:latin typeface="SassoonPrimaryInfant" panose="00000400000000000000" pitchFamily="2" charset="0"/>
              </a:rPr>
              <a:t> a </a:t>
            </a:r>
            <a:r>
              <a:rPr lang="en-GB" sz="3700" u="sng" dirty="0">
                <a:solidFill>
                  <a:srgbClr val="7030A0"/>
                </a:solidFill>
                <a:latin typeface="SassoonPrimaryInfant" panose="00000400000000000000" pitchFamily="2" charset="0"/>
              </a:rPr>
              <a:t>noun</a:t>
            </a:r>
            <a:r>
              <a:rPr lang="en-GB" sz="3700" dirty="0">
                <a:solidFill>
                  <a:srgbClr val="7030A0"/>
                </a:solidFill>
                <a:latin typeface="SassoonPrimaryInfant" panose="00000400000000000000" pitchFamily="2" charset="0"/>
              </a:rPr>
              <a:t>. </a:t>
            </a:r>
            <a:br>
              <a:rPr lang="en-GB" sz="3700" dirty="0">
                <a:solidFill>
                  <a:srgbClr val="7030A0"/>
                </a:solidFill>
                <a:latin typeface="SassoonPrimaryInfant" panose="00000400000000000000" pitchFamily="2" charset="0"/>
              </a:rPr>
            </a:br>
            <a:r>
              <a:rPr lang="en-GB" sz="3700" dirty="0">
                <a:solidFill>
                  <a:srgbClr val="7030A0"/>
                </a:solidFill>
                <a:latin typeface="SassoonPrimaryInfant" panose="00000400000000000000" pitchFamily="2" charset="0"/>
              </a:rPr>
              <a:t/>
            </a:r>
            <a:br>
              <a:rPr lang="en-GB" sz="3700" dirty="0">
                <a:solidFill>
                  <a:srgbClr val="7030A0"/>
                </a:solidFill>
                <a:latin typeface="SassoonPrimaryInfant" panose="00000400000000000000" pitchFamily="2" charset="0"/>
              </a:rPr>
            </a:br>
            <a:r>
              <a:rPr lang="en-GB" sz="3700" dirty="0" smtClean="0">
                <a:solidFill>
                  <a:srgbClr val="7030A0"/>
                </a:solidFill>
                <a:latin typeface="SassoonPrimaryInfant" panose="00000400000000000000" pitchFamily="2" charset="0"/>
              </a:rPr>
              <a:t>They tell us which </a:t>
            </a:r>
            <a:r>
              <a:rPr lang="en-GB" sz="3700" dirty="0">
                <a:solidFill>
                  <a:srgbClr val="7030A0"/>
                </a:solidFill>
                <a:latin typeface="SassoonPrimaryInfant" panose="00000400000000000000" pitchFamily="2" charset="0"/>
              </a:rPr>
              <a:t>noun we’re talking </a:t>
            </a:r>
            <a:r>
              <a:rPr lang="en-GB" sz="3700" dirty="0" smtClean="0">
                <a:solidFill>
                  <a:srgbClr val="7030A0"/>
                </a:solidFill>
                <a:latin typeface="SassoonPrimaryInfant" panose="00000400000000000000" pitchFamily="2" charset="0"/>
              </a:rPr>
              <a:t>about.</a:t>
            </a:r>
            <a:r>
              <a:rPr lang="en-GB" sz="3700" dirty="0">
                <a:solidFill>
                  <a:srgbClr val="7030A0"/>
                </a:solidFill>
                <a:latin typeface="SassoonPrimaryInfant" panose="00000400000000000000" pitchFamily="2" charset="0"/>
              </a:rPr>
              <a:t/>
            </a:r>
            <a:br>
              <a:rPr lang="en-GB" sz="3700" dirty="0">
                <a:solidFill>
                  <a:srgbClr val="7030A0"/>
                </a:solidFill>
                <a:latin typeface="SassoonPrimaryInfant" panose="00000400000000000000" pitchFamily="2" charset="0"/>
              </a:rPr>
            </a:br>
            <a:r>
              <a:rPr lang="en-GB" sz="3700" dirty="0">
                <a:solidFill>
                  <a:srgbClr val="7030A0"/>
                </a:solidFill>
                <a:latin typeface="SassoonPrimaryInfant" panose="00000400000000000000" pitchFamily="2" charset="0"/>
              </a:rPr>
              <a:t/>
            </a:r>
            <a:br>
              <a:rPr lang="en-GB" sz="3700" dirty="0">
                <a:solidFill>
                  <a:srgbClr val="7030A0"/>
                </a:solidFill>
                <a:latin typeface="SassoonPrimaryInfant" panose="00000400000000000000" pitchFamily="2" charset="0"/>
              </a:rPr>
            </a:br>
            <a:r>
              <a:rPr lang="en-GB" sz="3700" u="sng" dirty="0" smtClean="0">
                <a:latin typeface="SassoonPrimaryInfant" panose="00000400000000000000" pitchFamily="2" charset="0"/>
              </a:rPr>
              <a:t>Which</a:t>
            </a:r>
            <a:r>
              <a:rPr lang="en-GB" sz="3700" dirty="0" smtClean="0">
                <a:latin typeface="SassoonPrimaryInfant" panose="00000400000000000000" pitchFamily="2" charset="0"/>
              </a:rPr>
              <a:t> </a:t>
            </a:r>
            <a:r>
              <a:rPr lang="en-GB" sz="3700" dirty="0">
                <a:solidFill>
                  <a:srgbClr val="FF0000"/>
                </a:solidFill>
                <a:latin typeface="SassoonPrimaryInfant" panose="00000400000000000000" pitchFamily="2" charset="0"/>
              </a:rPr>
              <a:t>book</a:t>
            </a:r>
            <a:r>
              <a:rPr lang="en-GB" sz="3700" dirty="0">
                <a:latin typeface="SassoonPrimaryInfant" panose="00000400000000000000" pitchFamily="2" charset="0"/>
              </a:rPr>
              <a:t>?</a:t>
            </a:r>
            <a:br>
              <a:rPr lang="en-GB" sz="3700" dirty="0">
                <a:latin typeface="SassoonPrimaryInfant" panose="00000400000000000000" pitchFamily="2" charset="0"/>
              </a:rPr>
            </a:br>
            <a:r>
              <a:rPr lang="en-GB" sz="3700" u="sng" dirty="0">
                <a:latin typeface="SassoonPrimaryInfant" panose="00000400000000000000" pitchFamily="2" charset="0"/>
              </a:rPr>
              <a:t>the</a:t>
            </a:r>
            <a:r>
              <a:rPr lang="en-GB" sz="3700" dirty="0">
                <a:latin typeface="SassoonPrimaryInfant" panose="00000400000000000000" pitchFamily="2" charset="0"/>
              </a:rPr>
              <a:t> book/</a:t>
            </a:r>
            <a:r>
              <a:rPr lang="en-GB" sz="3700" u="sng" dirty="0">
                <a:latin typeface="SassoonPrimaryInfant" panose="00000400000000000000" pitchFamily="2" charset="0"/>
              </a:rPr>
              <a:t>this </a:t>
            </a:r>
            <a:r>
              <a:rPr lang="en-GB" sz="3700" dirty="0">
                <a:latin typeface="SassoonPrimaryInfant" panose="00000400000000000000" pitchFamily="2" charset="0"/>
              </a:rPr>
              <a:t>book/</a:t>
            </a:r>
            <a:r>
              <a:rPr lang="en-GB" sz="3700" u="sng" dirty="0">
                <a:latin typeface="SassoonPrimaryInfant" panose="00000400000000000000" pitchFamily="2" charset="0"/>
              </a:rPr>
              <a:t>that</a:t>
            </a:r>
            <a:r>
              <a:rPr lang="en-GB" sz="3700" dirty="0">
                <a:latin typeface="SassoonPrimaryInfant" panose="00000400000000000000" pitchFamily="2" charset="0"/>
              </a:rPr>
              <a:t> book/</a:t>
            </a:r>
            <a:r>
              <a:rPr lang="en-GB" sz="3700" u="sng" dirty="0">
                <a:latin typeface="SassoonPrimaryInfant" panose="00000400000000000000" pitchFamily="2" charset="0"/>
              </a:rPr>
              <a:t>his</a:t>
            </a:r>
            <a:r>
              <a:rPr lang="en-GB" sz="3700" dirty="0">
                <a:latin typeface="SassoonPrimaryInfant" panose="00000400000000000000" pitchFamily="2" charset="0"/>
              </a:rPr>
              <a:t> book/</a:t>
            </a:r>
            <a:r>
              <a:rPr lang="en-GB" sz="3700" u="sng" dirty="0">
                <a:latin typeface="SassoonPrimaryInfant" panose="00000400000000000000" pitchFamily="2" charset="0"/>
              </a:rPr>
              <a:t>its</a:t>
            </a:r>
            <a:r>
              <a:rPr lang="en-GB" sz="3700" dirty="0">
                <a:latin typeface="SassoonPrimaryInfant" panose="00000400000000000000" pitchFamily="2" charset="0"/>
              </a:rPr>
              <a:t> book/</a:t>
            </a:r>
            <a:r>
              <a:rPr lang="en-GB" sz="3700" u="sng" dirty="0">
                <a:latin typeface="SassoonPrimaryInfant" panose="00000400000000000000" pitchFamily="2" charset="0"/>
              </a:rPr>
              <a:t>your</a:t>
            </a:r>
            <a:r>
              <a:rPr lang="en-GB" sz="3700" dirty="0">
                <a:latin typeface="SassoonPrimaryInfant" panose="00000400000000000000" pitchFamily="2" charset="0"/>
              </a:rPr>
              <a:t> book/</a:t>
            </a:r>
            <a:r>
              <a:rPr lang="en-GB" sz="3700" u="sng" dirty="0">
                <a:latin typeface="SassoonPrimaryInfant" panose="00000400000000000000" pitchFamily="2" charset="0"/>
              </a:rPr>
              <a:t>one</a:t>
            </a:r>
            <a:r>
              <a:rPr lang="en-GB" sz="3700" dirty="0">
                <a:latin typeface="SassoonPrimaryInfant" panose="00000400000000000000" pitchFamily="2" charset="0"/>
              </a:rPr>
              <a:t> book/</a:t>
            </a:r>
            <a:r>
              <a:rPr lang="en-GB" sz="3700" u="sng" dirty="0">
                <a:latin typeface="SassoonPrimaryInfant" panose="00000400000000000000" pitchFamily="2" charset="0"/>
              </a:rPr>
              <a:t>no</a:t>
            </a:r>
            <a:r>
              <a:rPr lang="en-GB" sz="3700" dirty="0">
                <a:latin typeface="SassoonPrimaryInfant" panose="00000400000000000000" pitchFamily="2" charset="0"/>
              </a:rPr>
              <a:t> book</a:t>
            </a:r>
            <a:r>
              <a:rPr lang="en-GB" sz="3700" dirty="0">
                <a:solidFill>
                  <a:srgbClr val="7030A0"/>
                </a:solidFill>
                <a:latin typeface="SassoonPrimaryInfant" panose="00000400000000000000" pitchFamily="2" charset="0"/>
              </a:rPr>
              <a:t/>
            </a:r>
            <a:br>
              <a:rPr lang="en-GB" sz="3700" dirty="0">
                <a:solidFill>
                  <a:srgbClr val="7030A0"/>
                </a:solidFill>
                <a:latin typeface="SassoonPrimaryInfant" panose="00000400000000000000" pitchFamily="2" charset="0"/>
              </a:rPr>
            </a:br>
            <a:endParaRPr lang="en-GB" sz="3700" u="sng" dirty="0">
              <a:solidFill>
                <a:srgbClr val="002060"/>
              </a:solidFill>
              <a:latin typeface="SassoonPrimaryInfant" panose="00000400000000000000" pitchFamily="2" charset="0"/>
            </a:endParaRPr>
          </a:p>
        </p:txBody>
      </p:sp>
    </p:spTree>
    <p:extLst>
      <p:ext uri="{BB962C8B-B14F-4D97-AF65-F5344CB8AC3E}">
        <p14:creationId xmlns:p14="http://schemas.microsoft.com/office/powerpoint/2010/main" val="2191048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assoonPrimaryInfant" panose="00000400000000000000" pitchFamily="2" charset="0"/>
              </a:rPr>
              <a:t>Types of determiners</a:t>
            </a:r>
            <a:endParaRPr lang="en-US" dirty="0">
              <a:latin typeface="SassoonPrimaryInfant" panose="00000400000000000000" pitchFamily="2" charset="0"/>
            </a:endParaRPr>
          </a:p>
        </p:txBody>
      </p:sp>
      <p:sp>
        <p:nvSpPr>
          <p:cNvPr id="4" name="Content Placeholder 3"/>
          <p:cNvSpPr>
            <a:spLocks noGrp="1"/>
          </p:cNvSpPr>
          <p:nvPr>
            <p:ph idx="1"/>
          </p:nvPr>
        </p:nvSpPr>
        <p:spPr/>
        <p:txBody>
          <a:bodyPr/>
          <a:lstStyle/>
          <a:p>
            <a:pPr marL="742950" indent="-742950">
              <a:buFont typeface="+mj-lt"/>
              <a:buAutoNum type="arabicPeriod"/>
            </a:pPr>
            <a:r>
              <a:rPr lang="en-US" dirty="0" smtClean="0">
                <a:latin typeface="SassoonPrimaryInfant" panose="00000400000000000000" pitchFamily="2" charset="0"/>
              </a:rPr>
              <a:t>Articles </a:t>
            </a:r>
          </a:p>
          <a:p>
            <a:pPr marL="742950" indent="-742950">
              <a:buFont typeface="+mj-lt"/>
              <a:buAutoNum type="arabicPeriod"/>
            </a:pPr>
            <a:r>
              <a:rPr lang="en-US" dirty="0" smtClean="0">
                <a:latin typeface="SassoonPrimaryInfant" panose="00000400000000000000" pitchFamily="2" charset="0"/>
              </a:rPr>
              <a:t>Demonstratives</a:t>
            </a:r>
          </a:p>
          <a:p>
            <a:pPr marL="742950" indent="-742950">
              <a:buFont typeface="+mj-lt"/>
              <a:buAutoNum type="arabicPeriod"/>
            </a:pPr>
            <a:r>
              <a:rPr lang="en-US" dirty="0" smtClean="0">
                <a:latin typeface="SassoonPrimaryInfant" panose="00000400000000000000" pitchFamily="2" charset="0"/>
              </a:rPr>
              <a:t>Possessives</a:t>
            </a:r>
          </a:p>
          <a:p>
            <a:pPr marL="742950" indent="-742950">
              <a:buFont typeface="+mj-lt"/>
              <a:buAutoNum type="arabicPeriod"/>
            </a:pPr>
            <a:r>
              <a:rPr lang="en-US" dirty="0" smtClean="0">
                <a:latin typeface="SassoonPrimaryInfant" panose="00000400000000000000" pitchFamily="2" charset="0"/>
              </a:rPr>
              <a:t>Quantifiers</a:t>
            </a:r>
          </a:p>
          <a:p>
            <a:pPr marL="0" indent="0">
              <a:buNone/>
            </a:pPr>
            <a:endParaRPr lang="en-US" dirty="0">
              <a:latin typeface="SassoonPrimaryInfant" panose="00000400000000000000" pitchFamily="2" charset="0"/>
            </a:endParaRPr>
          </a:p>
        </p:txBody>
      </p:sp>
    </p:spTree>
    <p:extLst>
      <p:ext uri="{BB962C8B-B14F-4D97-AF65-F5344CB8AC3E}">
        <p14:creationId xmlns:p14="http://schemas.microsoft.com/office/powerpoint/2010/main" val="2231962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assoonPrimaryInfant" panose="00000400000000000000" pitchFamily="2" charset="0"/>
              </a:rPr>
              <a:t>1. Articles</a:t>
            </a:r>
            <a:endParaRPr lang="en-US" dirty="0">
              <a:latin typeface="SassoonPrimaryInfant" panose="00000400000000000000" pitchFamily="2" charset="0"/>
            </a:endParaRPr>
          </a:p>
        </p:txBody>
      </p:sp>
      <p:sp>
        <p:nvSpPr>
          <p:cNvPr id="4" name="Content Placeholder 3"/>
          <p:cNvSpPr>
            <a:spLocks noGrp="1"/>
          </p:cNvSpPr>
          <p:nvPr>
            <p:ph idx="1"/>
          </p:nvPr>
        </p:nvSpPr>
        <p:spPr/>
        <p:txBody>
          <a:bodyPr>
            <a:normAutofit/>
          </a:bodyPr>
          <a:lstStyle/>
          <a:p>
            <a:r>
              <a:rPr lang="en-US" dirty="0" smtClean="0">
                <a:latin typeface="SassoonPrimaryInfant" panose="00000400000000000000" pitchFamily="2" charset="0"/>
              </a:rPr>
              <a:t>There are two kinds of articles: the definite article (</a:t>
            </a:r>
            <a:r>
              <a:rPr lang="en-US" u="sng" dirty="0" smtClean="0">
                <a:latin typeface="SassoonPrimaryInfant" panose="00000400000000000000" pitchFamily="2" charset="0"/>
              </a:rPr>
              <a:t>the</a:t>
            </a:r>
            <a:r>
              <a:rPr lang="en-US" dirty="0" smtClean="0">
                <a:latin typeface="SassoonPrimaryInfant" panose="00000400000000000000" pitchFamily="2" charset="0"/>
              </a:rPr>
              <a:t>) and the indefinite article (</a:t>
            </a:r>
            <a:r>
              <a:rPr lang="en-US" u="sng" dirty="0" smtClean="0">
                <a:latin typeface="SassoonPrimaryInfant" panose="00000400000000000000" pitchFamily="2" charset="0"/>
              </a:rPr>
              <a:t>a or an</a:t>
            </a:r>
            <a:r>
              <a:rPr lang="en-US" dirty="0" smtClean="0">
                <a:latin typeface="SassoonPrimaryInfant" panose="00000400000000000000" pitchFamily="2" charset="0"/>
              </a:rPr>
              <a:t>)</a:t>
            </a:r>
          </a:p>
          <a:p>
            <a:r>
              <a:rPr lang="en-US" dirty="0" smtClean="0">
                <a:latin typeface="SassoonPrimaryInfant" panose="00000400000000000000" pitchFamily="2" charset="0"/>
              </a:rPr>
              <a:t>Nouns can be found with or without articles.</a:t>
            </a:r>
          </a:p>
          <a:p>
            <a:pPr marL="0" indent="0">
              <a:buNone/>
            </a:pPr>
            <a:endParaRPr lang="en-US" dirty="0" smtClean="0">
              <a:latin typeface="SassoonPrimaryInfant" panose="00000400000000000000" pitchFamily="2" charset="0"/>
            </a:endParaRPr>
          </a:p>
          <a:p>
            <a:pPr marL="0" indent="0">
              <a:buNone/>
            </a:pPr>
            <a:r>
              <a:rPr lang="en-US" dirty="0" smtClean="0">
                <a:latin typeface="SassoonPrimaryInfant" panose="00000400000000000000" pitchFamily="2" charset="0"/>
              </a:rPr>
              <a:t>Dogs need to be walked every day. </a:t>
            </a:r>
            <a:r>
              <a:rPr lang="en-US" sz="2400" dirty="0" smtClean="0">
                <a:solidFill>
                  <a:srgbClr val="FF0000"/>
                </a:solidFill>
                <a:latin typeface="SassoonPrimaryInfant" panose="00000400000000000000" pitchFamily="2" charset="0"/>
              </a:rPr>
              <a:t>(no determiner)</a:t>
            </a:r>
          </a:p>
          <a:p>
            <a:pPr marL="0" indent="0">
              <a:buNone/>
            </a:pPr>
            <a:r>
              <a:rPr lang="en-US" u="sng" dirty="0" smtClean="0">
                <a:solidFill>
                  <a:srgbClr val="FF0000"/>
                </a:solidFill>
                <a:latin typeface="SassoonPrimaryInfant" panose="00000400000000000000" pitchFamily="2" charset="0"/>
              </a:rPr>
              <a:t>The</a:t>
            </a:r>
            <a:r>
              <a:rPr lang="en-US" dirty="0" smtClean="0">
                <a:latin typeface="SassoonPrimaryInfant" panose="00000400000000000000" pitchFamily="2" charset="0"/>
              </a:rPr>
              <a:t> dogs need to be walked every day.</a:t>
            </a:r>
          </a:p>
          <a:p>
            <a:pPr marL="0" indent="0">
              <a:buNone/>
            </a:pPr>
            <a:r>
              <a:rPr lang="en-US" u="sng" dirty="0" smtClean="0">
                <a:solidFill>
                  <a:srgbClr val="FF0000"/>
                </a:solidFill>
                <a:latin typeface="SassoonPrimaryInfant" panose="00000400000000000000" pitchFamily="2" charset="0"/>
              </a:rPr>
              <a:t>A</a:t>
            </a:r>
            <a:r>
              <a:rPr lang="en-US" dirty="0" smtClean="0">
                <a:latin typeface="SassoonPrimaryInfant" panose="00000400000000000000" pitchFamily="2" charset="0"/>
              </a:rPr>
              <a:t> dog needs to be walked every day.</a:t>
            </a:r>
          </a:p>
          <a:p>
            <a:endParaRPr lang="en-US" dirty="0">
              <a:latin typeface="SassoonPrimaryInfant" panose="00000400000000000000" pitchFamily="2" charset="0"/>
            </a:endParaRPr>
          </a:p>
        </p:txBody>
      </p:sp>
    </p:spTree>
    <p:extLst>
      <p:ext uri="{BB962C8B-B14F-4D97-AF65-F5344CB8AC3E}">
        <p14:creationId xmlns:p14="http://schemas.microsoft.com/office/powerpoint/2010/main" val="3014100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assoonPrimaryInfant" panose="00000400000000000000" pitchFamily="2" charset="0"/>
              </a:rPr>
              <a:t>2</a:t>
            </a:r>
            <a:r>
              <a:rPr lang="en-US" dirty="0" smtClean="0">
                <a:latin typeface="SassoonPrimaryInfant" panose="00000400000000000000" pitchFamily="2" charset="0"/>
              </a:rPr>
              <a:t>. Demonstratives</a:t>
            </a:r>
            <a:endParaRPr lang="en-US" dirty="0">
              <a:latin typeface="SassoonPrimaryInfant" panose="00000400000000000000" pitchFamily="2" charset="0"/>
            </a:endParaRPr>
          </a:p>
        </p:txBody>
      </p:sp>
      <p:sp>
        <p:nvSpPr>
          <p:cNvPr id="4" name="Content Placeholder 3"/>
          <p:cNvSpPr>
            <a:spLocks noGrp="1"/>
          </p:cNvSpPr>
          <p:nvPr>
            <p:ph idx="1"/>
          </p:nvPr>
        </p:nvSpPr>
        <p:spPr/>
        <p:txBody>
          <a:bodyPr/>
          <a:lstStyle/>
          <a:p>
            <a:r>
              <a:rPr lang="en-US" dirty="0">
                <a:latin typeface="SassoonPrimaryInfant" panose="00000400000000000000" pitchFamily="2" charset="0"/>
              </a:rPr>
              <a:t>There are four demonstratives: this, that, these and those.</a:t>
            </a:r>
          </a:p>
          <a:p>
            <a:r>
              <a:rPr lang="en-US" dirty="0">
                <a:latin typeface="SassoonPrimaryInfant" panose="00000400000000000000" pitchFamily="2" charset="0"/>
              </a:rPr>
              <a:t>For these words to act as </a:t>
            </a:r>
            <a:r>
              <a:rPr lang="en-US" u="sng" dirty="0" smtClean="0">
                <a:latin typeface="SassoonPrimaryInfant" panose="00000400000000000000" pitchFamily="2" charset="0"/>
              </a:rPr>
              <a:t>determiners</a:t>
            </a:r>
            <a:r>
              <a:rPr lang="en-US" dirty="0" smtClean="0">
                <a:latin typeface="SassoonPrimaryInfant" panose="00000400000000000000" pitchFamily="2" charset="0"/>
              </a:rPr>
              <a:t>, </a:t>
            </a:r>
            <a:r>
              <a:rPr lang="en-US" dirty="0">
                <a:latin typeface="SassoonPrimaryInfant" panose="00000400000000000000" pitchFamily="2" charset="0"/>
              </a:rPr>
              <a:t>they must be </a:t>
            </a:r>
            <a:r>
              <a:rPr lang="en-US" b="1" dirty="0">
                <a:latin typeface="SassoonPrimaryInfant" panose="00000400000000000000" pitchFamily="2" charset="0"/>
              </a:rPr>
              <a:t>in front of a noun</a:t>
            </a:r>
            <a:r>
              <a:rPr lang="en-US" dirty="0" smtClean="0">
                <a:latin typeface="SassoonPrimaryInfant" panose="00000400000000000000" pitchFamily="2" charset="0"/>
              </a:rPr>
              <a:t>.</a:t>
            </a:r>
          </a:p>
          <a:p>
            <a:r>
              <a:rPr lang="en-US" dirty="0" smtClean="0">
                <a:latin typeface="SassoonPrimaryInfant" panose="00000400000000000000" pitchFamily="2" charset="0"/>
              </a:rPr>
              <a:t>If the word is </a:t>
            </a:r>
            <a:r>
              <a:rPr lang="en-US" b="1" dirty="0" smtClean="0">
                <a:latin typeface="SassoonPrimaryInfant" panose="00000400000000000000" pitchFamily="2" charset="0"/>
              </a:rPr>
              <a:t>in front of a verb</a:t>
            </a:r>
            <a:r>
              <a:rPr lang="en-US" dirty="0" smtClean="0">
                <a:latin typeface="SassoonPrimaryInfant" panose="00000400000000000000" pitchFamily="2" charset="0"/>
              </a:rPr>
              <a:t>, it’s a </a:t>
            </a:r>
            <a:r>
              <a:rPr lang="en-US" u="sng" dirty="0" smtClean="0">
                <a:latin typeface="SassoonPrimaryInfant" panose="00000400000000000000" pitchFamily="2" charset="0"/>
              </a:rPr>
              <a:t>pronoun</a:t>
            </a:r>
            <a:r>
              <a:rPr lang="en-US" dirty="0" smtClean="0">
                <a:latin typeface="SassoonPrimaryInfant" panose="00000400000000000000" pitchFamily="2" charset="0"/>
              </a:rPr>
              <a:t>.</a:t>
            </a:r>
            <a:endParaRPr lang="en-US" dirty="0">
              <a:latin typeface="SassoonPrimaryInfant" panose="00000400000000000000" pitchFamily="2" charset="0"/>
            </a:endParaRPr>
          </a:p>
        </p:txBody>
      </p:sp>
      <p:sp>
        <p:nvSpPr>
          <p:cNvPr id="6" name="Rectangle 5"/>
          <p:cNvSpPr/>
          <p:nvPr/>
        </p:nvSpPr>
        <p:spPr>
          <a:xfrm>
            <a:off x="1847528" y="4005064"/>
            <a:ext cx="8424936" cy="1815882"/>
          </a:xfrm>
          <a:prstGeom prst="rect">
            <a:avLst/>
          </a:prstGeom>
          <a:solidFill>
            <a:schemeClr val="tx1"/>
          </a:solidFill>
        </p:spPr>
        <p:txBody>
          <a:bodyPr wrap="square">
            <a:spAutoFit/>
          </a:bodyPr>
          <a:lstStyle/>
          <a:p>
            <a:pPr defTabSz="914400"/>
            <a:r>
              <a:rPr lang="en-US" sz="2800" b="1" u="sng" dirty="0">
                <a:solidFill>
                  <a:srgbClr val="FF0000"/>
                </a:solidFill>
                <a:latin typeface="Calibri"/>
              </a:rPr>
              <a:t>That</a:t>
            </a:r>
            <a:r>
              <a:rPr lang="en-US" sz="2800" dirty="0">
                <a:solidFill>
                  <a:srgbClr val="FFFF00"/>
                </a:solidFill>
                <a:latin typeface="Calibri"/>
              </a:rPr>
              <a:t> </a:t>
            </a:r>
            <a:r>
              <a:rPr lang="en-US" sz="2800" u="sng" dirty="0">
                <a:solidFill>
                  <a:srgbClr val="FFFF00"/>
                </a:solidFill>
                <a:latin typeface="Calibri"/>
              </a:rPr>
              <a:t>porridge</a:t>
            </a:r>
            <a:r>
              <a:rPr lang="en-US" sz="2800" dirty="0">
                <a:solidFill>
                  <a:srgbClr val="FFFF00"/>
                </a:solidFill>
                <a:latin typeface="Calibri"/>
              </a:rPr>
              <a:t> was delicious. (</a:t>
            </a:r>
            <a:r>
              <a:rPr lang="en-US" sz="2800" b="1" u="sng" dirty="0">
                <a:solidFill>
                  <a:srgbClr val="FF0000"/>
                </a:solidFill>
                <a:latin typeface="Calibri"/>
              </a:rPr>
              <a:t>That</a:t>
            </a:r>
            <a:r>
              <a:rPr lang="en-US" sz="2800" dirty="0">
                <a:solidFill>
                  <a:srgbClr val="FFFF00"/>
                </a:solidFill>
                <a:latin typeface="Calibri"/>
              </a:rPr>
              <a:t> is a determiner)</a:t>
            </a:r>
          </a:p>
          <a:p>
            <a:pPr defTabSz="914400"/>
            <a:r>
              <a:rPr lang="en-US" sz="2800" dirty="0">
                <a:solidFill>
                  <a:srgbClr val="00B0F0"/>
                </a:solidFill>
                <a:latin typeface="Calibri"/>
              </a:rPr>
              <a:t>That</a:t>
            </a:r>
            <a:r>
              <a:rPr lang="en-US" sz="2800" dirty="0">
                <a:solidFill>
                  <a:srgbClr val="FFFF00"/>
                </a:solidFill>
                <a:latin typeface="Calibri"/>
              </a:rPr>
              <a:t> was delicious. (</a:t>
            </a:r>
            <a:r>
              <a:rPr lang="en-US" sz="2800" dirty="0">
                <a:solidFill>
                  <a:srgbClr val="00B0F0"/>
                </a:solidFill>
                <a:latin typeface="Calibri"/>
              </a:rPr>
              <a:t>That</a:t>
            </a:r>
            <a:r>
              <a:rPr lang="en-US" sz="2800" dirty="0">
                <a:solidFill>
                  <a:srgbClr val="FFFF00"/>
                </a:solidFill>
                <a:latin typeface="Calibri"/>
              </a:rPr>
              <a:t> is a pronoun)</a:t>
            </a:r>
          </a:p>
          <a:p>
            <a:pPr defTabSz="914400"/>
            <a:r>
              <a:rPr lang="en-US" sz="2800" b="1" u="sng" dirty="0">
                <a:solidFill>
                  <a:srgbClr val="FF0000"/>
                </a:solidFill>
                <a:latin typeface="Calibri"/>
              </a:rPr>
              <a:t>Those</a:t>
            </a:r>
            <a:r>
              <a:rPr lang="en-US" sz="2800" dirty="0">
                <a:solidFill>
                  <a:srgbClr val="FFFF00"/>
                </a:solidFill>
                <a:latin typeface="Calibri"/>
              </a:rPr>
              <a:t> </a:t>
            </a:r>
            <a:r>
              <a:rPr lang="en-US" sz="2800" u="sng" dirty="0">
                <a:solidFill>
                  <a:srgbClr val="FFFF00"/>
                </a:solidFill>
                <a:latin typeface="Calibri"/>
              </a:rPr>
              <a:t>people</a:t>
            </a:r>
            <a:r>
              <a:rPr lang="en-US" sz="2800" dirty="0">
                <a:solidFill>
                  <a:srgbClr val="FFFF00"/>
                </a:solidFill>
                <a:latin typeface="Calibri"/>
              </a:rPr>
              <a:t> were so rude! (</a:t>
            </a:r>
            <a:r>
              <a:rPr lang="en-US" sz="2800" b="1" u="sng" dirty="0">
                <a:solidFill>
                  <a:srgbClr val="FF0000"/>
                </a:solidFill>
                <a:latin typeface="Calibri"/>
              </a:rPr>
              <a:t>Those</a:t>
            </a:r>
            <a:r>
              <a:rPr lang="en-US" sz="2800" dirty="0">
                <a:solidFill>
                  <a:srgbClr val="FFFF00"/>
                </a:solidFill>
                <a:latin typeface="Calibri"/>
              </a:rPr>
              <a:t> is a determiner)</a:t>
            </a:r>
          </a:p>
          <a:p>
            <a:pPr defTabSz="914400"/>
            <a:r>
              <a:rPr lang="en-US" sz="2800" dirty="0">
                <a:solidFill>
                  <a:srgbClr val="00B0F0"/>
                </a:solidFill>
                <a:latin typeface="Calibri"/>
              </a:rPr>
              <a:t>Those</a:t>
            </a:r>
            <a:r>
              <a:rPr lang="en-US" sz="2800" dirty="0">
                <a:solidFill>
                  <a:srgbClr val="FFFF00"/>
                </a:solidFill>
                <a:latin typeface="Calibri"/>
              </a:rPr>
              <a:t> were awful. (</a:t>
            </a:r>
            <a:r>
              <a:rPr lang="en-US" sz="2800" dirty="0">
                <a:solidFill>
                  <a:srgbClr val="00B0F0"/>
                </a:solidFill>
                <a:latin typeface="Calibri"/>
              </a:rPr>
              <a:t>Those</a:t>
            </a:r>
            <a:r>
              <a:rPr lang="en-US" sz="2800" dirty="0">
                <a:solidFill>
                  <a:srgbClr val="FFFF00"/>
                </a:solidFill>
                <a:latin typeface="Calibri"/>
              </a:rPr>
              <a:t> is a pronoun)</a:t>
            </a:r>
          </a:p>
        </p:txBody>
      </p:sp>
    </p:spTree>
    <p:extLst>
      <p:ext uri="{BB962C8B-B14F-4D97-AF65-F5344CB8AC3E}">
        <p14:creationId xmlns:p14="http://schemas.microsoft.com/office/powerpoint/2010/main" val="2170036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SassoonPrimaryInfant" panose="00000400000000000000" pitchFamily="2" charset="0"/>
              </a:rPr>
              <a:t>3. </a:t>
            </a:r>
            <a:r>
              <a:rPr lang="en-GB" sz="3200" u="sng" dirty="0">
                <a:latin typeface="SassoonPrimaryInfant" panose="00000400000000000000" pitchFamily="2" charset="0"/>
              </a:rPr>
              <a:t>Possessive</a:t>
            </a:r>
            <a:r>
              <a:rPr lang="en-GB" sz="3200" dirty="0">
                <a:latin typeface="SassoonPrimaryInfant" panose="00000400000000000000" pitchFamily="2" charset="0"/>
              </a:rPr>
              <a:t> determiners </a:t>
            </a:r>
            <a:endParaRPr lang="en-GB" sz="3200" dirty="0">
              <a:solidFill>
                <a:srgbClr val="FF0000"/>
              </a:solidFill>
              <a:latin typeface="SassoonPrimaryInfant" panose="00000400000000000000" pitchFamily="2" charset="0"/>
            </a:endParaRPr>
          </a:p>
        </p:txBody>
      </p:sp>
      <p:sp>
        <p:nvSpPr>
          <p:cNvPr id="3" name="Content Placeholder 2"/>
          <p:cNvSpPr>
            <a:spLocks noGrp="1"/>
          </p:cNvSpPr>
          <p:nvPr>
            <p:ph idx="1"/>
          </p:nvPr>
        </p:nvSpPr>
        <p:spPr>
          <a:xfrm>
            <a:off x="457200" y="1340768"/>
            <a:ext cx="11277600" cy="5256584"/>
          </a:xfrm>
        </p:spPr>
        <p:txBody>
          <a:bodyPr>
            <a:normAutofit/>
          </a:bodyPr>
          <a:lstStyle/>
          <a:p>
            <a:r>
              <a:rPr lang="en-GB" dirty="0">
                <a:latin typeface="SassoonPrimaryInfant" panose="00000400000000000000" pitchFamily="2" charset="0"/>
              </a:rPr>
              <a:t>My, your, his, her, its, our and their, </a:t>
            </a:r>
            <a:r>
              <a:rPr lang="en-GB" b="1" dirty="0">
                <a:latin typeface="SassoonPrimaryInfant" panose="00000400000000000000" pitchFamily="2" charset="0"/>
              </a:rPr>
              <a:t>before a noun</a:t>
            </a:r>
            <a:r>
              <a:rPr lang="en-GB" dirty="0">
                <a:latin typeface="SassoonPrimaryInfant" panose="00000400000000000000" pitchFamily="2" charset="0"/>
              </a:rPr>
              <a:t>, will be possessive determiners.</a:t>
            </a:r>
          </a:p>
          <a:p>
            <a:r>
              <a:rPr lang="en-GB" dirty="0">
                <a:latin typeface="SassoonPrimaryInfant" panose="00000400000000000000" pitchFamily="2" charset="0"/>
              </a:rPr>
              <a:t>Mine, yours, his, hers, its, ours and theirs, </a:t>
            </a:r>
            <a:r>
              <a:rPr lang="en-GB" b="1" dirty="0">
                <a:latin typeface="SassoonPrimaryInfant" panose="00000400000000000000" pitchFamily="2" charset="0"/>
              </a:rPr>
              <a:t>on their own</a:t>
            </a:r>
            <a:r>
              <a:rPr lang="en-GB" dirty="0">
                <a:latin typeface="SassoonPrimaryInfant" panose="00000400000000000000" pitchFamily="2" charset="0"/>
              </a:rPr>
              <a:t>, </a:t>
            </a:r>
            <a:r>
              <a:rPr lang="en-GB" dirty="0" smtClean="0">
                <a:latin typeface="SassoonPrimaryInfant" panose="00000400000000000000" pitchFamily="2" charset="0"/>
              </a:rPr>
              <a:t>are possessive </a:t>
            </a:r>
            <a:r>
              <a:rPr lang="en-GB" u="sng" dirty="0">
                <a:latin typeface="SassoonPrimaryInfant" panose="00000400000000000000" pitchFamily="2" charset="0"/>
              </a:rPr>
              <a:t>pronouns</a:t>
            </a:r>
            <a:r>
              <a:rPr lang="en-GB" dirty="0">
                <a:latin typeface="SassoonPrimaryInfant" panose="00000400000000000000" pitchFamily="2" charset="0"/>
              </a:rPr>
              <a:t> not determiners.</a:t>
            </a:r>
          </a:p>
          <a:p>
            <a:pPr marL="0" indent="0">
              <a:buNone/>
            </a:pPr>
            <a:endParaRPr lang="en-GB" dirty="0">
              <a:latin typeface="SassoonPrimaryInfant" panose="00000400000000000000" pitchFamily="2" charset="0"/>
            </a:endParaRPr>
          </a:p>
        </p:txBody>
      </p:sp>
      <p:sp>
        <p:nvSpPr>
          <p:cNvPr id="4" name="Rectangle 3"/>
          <p:cNvSpPr/>
          <p:nvPr/>
        </p:nvSpPr>
        <p:spPr>
          <a:xfrm>
            <a:off x="9912424" y="6636122"/>
            <a:ext cx="755576"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800" dirty="0">
                <a:solidFill>
                  <a:prstClr val="white"/>
                </a:solidFill>
                <a:latin typeface="Calibri"/>
              </a:rPr>
              <a:t>determiners</a:t>
            </a:r>
          </a:p>
        </p:txBody>
      </p:sp>
      <p:sp>
        <p:nvSpPr>
          <p:cNvPr id="5" name="Rectangle 4"/>
          <p:cNvSpPr/>
          <p:nvPr/>
        </p:nvSpPr>
        <p:spPr>
          <a:xfrm>
            <a:off x="1919536" y="3717032"/>
            <a:ext cx="8208912" cy="2677656"/>
          </a:xfrm>
          <a:prstGeom prst="rect">
            <a:avLst/>
          </a:prstGeom>
          <a:solidFill>
            <a:schemeClr val="tx1"/>
          </a:solidFill>
        </p:spPr>
        <p:txBody>
          <a:bodyPr wrap="square">
            <a:spAutoFit/>
          </a:bodyPr>
          <a:lstStyle/>
          <a:p>
            <a:pPr defTabSz="914400"/>
            <a:r>
              <a:rPr lang="en-GB" sz="2800" b="1" u="sng" dirty="0">
                <a:solidFill>
                  <a:srgbClr val="FF0000"/>
                </a:solidFill>
                <a:latin typeface="Calibri"/>
              </a:rPr>
              <a:t>My</a:t>
            </a:r>
            <a:r>
              <a:rPr lang="en-GB" sz="2800" dirty="0">
                <a:solidFill>
                  <a:srgbClr val="FFFF00"/>
                </a:solidFill>
                <a:latin typeface="Calibri"/>
              </a:rPr>
              <a:t> writing is neater than yours.</a:t>
            </a:r>
          </a:p>
          <a:p>
            <a:pPr defTabSz="914400"/>
            <a:r>
              <a:rPr lang="en-GB" sz="2800" dirty="0">
                <a:solidFill>
                  <a:srgbClr val="FFFF00"/>
                </a:solidFill>
                <a:latin typeface="Calibri"/>
              </a:rPr>
              <a:t>The dog ate </a:t>
            </a:r>
            <a:r>
              <a:rPr lang="en-GB" sz="2800" b="1" u="sng" dirty="0">
                <a:solidFill>
                  <a:srgbClr val="FF0000"/>
                </a:solidFill>
                <a:latin typeface="Calibri"/>
              </a:rPr>
              <a:t>its</a:t>
            </a:r>
            <a:r>
              <a:rPr lang="en-GB" sz="2800" dirty="0">
                <a:solidFill>
                  <a:srgbClr val="FFFF00"/>
                </a:solidFill>
                <a:latin typeface="Calibri"/>
              </a:rPr>
              <a:t> food quickly.</a:t>
            </a:r>
          </a:p>
          <a:p>
            <a:pPr defTabSz="914400"/>
            <a:r>
              <a:rPr lang="en-GB" sz="2800" b="1" u="sng" dirty="0">
                <a:solidFill>
                  <a:srgbClr val="FF0000"/>
                </a:solidFill>
                <a:latin typeface="Calibri"/>
              </a:rPr>
              <a:t>His</a:t>
            </a:r>
            <a:r>
              <a:rPr lang="en-GB" sz="2800" dirty="0">
                <a:solidFill>
                  <a:srgbClr val="FFFF00"/>
                </a:solidFill>
                <a:latin typeface="Calibri"/>
              </a:rPr>
              <a:t> class are so lazy.</a:t>
            </a:r>
          </a:p>
          <a:p>
            <a:pPr defTabSz="914400"/>
            <a:r>
              <a:rPr lang="en-GB" sz="2800" b="1" u="sng" dirty="0">
                <a:solidFill>
                  <a:srgbClr val="FF0000"/>
                </a:solidFill>
                <a:latin typeface="Calibri"/>
              </a:rPr>
              <a:t>Her</a:t>
            </a:r>
            <a:r>
              <a:rPr lang="en-GB" sz="2800" dirty="0">
                <a:solidFill>
                  <a:srgbClr val="FFFF00"/>
                </a:solidFill>
                <a:latin typeface="Calibri"/>
              </a:rPr>
              <a:t> singing was more tuneful than his.</a:t>
            </a:r>
          </a:p>
          <a:p>
            <a:pPr defTabSz="914400"/>
            <a:r>
              <a:rPr lang="en-GB" sz="2800" b="1" u="sng" dirty="0">
                <a:solidFill>
                  <a:srgbClr val="FF0000"/>
                </a:solidFill>
                <a:latin typeface="Calibri"/>
              </a:rPr>
              <a:t>Their</a:t>
            </a:r>
            <a:r>
              <a:rPr lang="en-GB" sz="2800" dirty="0">
                <a:solidFill>
                  <a:srgbClr val="FFFF00"/>
                </a:solidFill>
                <a:latin typeface="Calibri"/>
              </a:rPr>
              <a:t> team beat ours.</a:t>
            </a:r>
          </a:p>
          <a:p>
            <a:pPr defTabSz="914400"/>
            <a:r>
              <a:rPr lang="en-GB" sz="2800" dirty="0">
                <a:solidFill>
                  <a:srgbClr val="FFFF00"/>
                </a:solidFill>
                <a:latin typeface="Calibri"/>
              </a:rPr>
              <a:t>It’s not </a:t>
            </a:r>
            <a:r>
              <a:rPr lang="en-GB" sz="2800" b="1" u="sng" dirty="0">
                <a:solidFill>
                  <a:srgbClr val="FF0000"/>
                </a:solidFill>
                <a:latin typeface="Calibri"/>
              </a:rPr>
              <a:t>their</a:t>
            </a:r>
            <a:r>
              <a:rPr lang="en-GB" sz="2800" dirty="0">
                <a:solidFill>
                  <a:srgbClr val="FFFF00"/>
                </a:solidFill>
                <a:latin typeface="Calibri"/>
              </a:rPr>
              <a:t> fault </a:t>
            </a:r>
            <a:r>
              <a:rPr lang="en-GB" sz="2800" b="1" u="sng" dirty="0">
                <a:solidFill>
                  <a:srgbClr val="FF0000"/>
                </a:solidFill>
                <a:latin typeface="Calibri"/>
              </a:rPr>
              <a:t>her</a:t>
            </a:r>
            <a:r>
              <a:rPr lang="en-GB" sz="2800" dirty="0">
                <a:solidFill>
                  <a:srgbClr val="FFFF00"/>
                </a:solidFill>
                <a:latin typeface="Calibri"/>
              </a:rPr>
              <a:t> coat got lost.</a:t>
            </a:r>
          </a:p>
        </p:txBody>
      </p:sp>
    </p:spTree>
    <p:extLst>
      <p:ext uri="{BB962C8B-B14F-4D97-AF65-F5344CB8AC3E}">
        <p14:creationId xmlns:p14="http://schemas.microsoft.com/office/powerpoint/2010/main" val="3800448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3664"/>
            <a:ext cx="8229600" cy="999113"/>
          </a:xfrm>
        </p:spPr>
        <p:txBody>
          <a:bodyPr>
            <a:normAutofit fontScale="90000"/>
          </a:bodyPr>
          <a:lstStyle/>
          <a:p>
            <a:r>
              <a:rPr lang="en-GB" sz="3200" dirty="0">
                <a:latin typeface="SassoonPrimaryInfant" panose="00000400000000000000" pitchFamily="2" charset="0"/>
              </a:rPr>
              <a:t>4. </a:t>
            </a:r>
            <a:r>
              <a:rPr lang="en-GB" sz="3200" u="sng" dirty="0">
                <a:latin typeface="SassoonPrimaryInfant" panose="00000400000000000000" pitchFamily="2" charset="0"/>
              </a:rPr>
              <a:t>Quantifier</a:t>
            </a:r>
            <a:r>
              <a:rPr lang="en-GB" sz="3200" dirty="0">
                <a:latin typeface="SassoonPrimaryInfant" panose="00000400000000000000" pitchFamily="2" charset="0"/>
              </a:rPr>
              <a:t> determiners – how many or how much of something. </a:t>
            </a:r>
            <a:endParaRPr lang="en-GB" sz="3200" dirty="0">
              <a:solidFill>
                <a:srgbClr val="FF0000"/>
              </a:solidFill>
              <a:latin typeface="SassoonPrimaryInfant" panose="00000400000000000000" pitchFamily="2" charset="0"/>
            </a:endParaRPr>
          </a:p>
        </p:txBody>
      </p:sp>
      <p:sp>
        <p:nvSpPr>
          <p:cNvPr id="3" name="Content Placeholder 2"/>
          <p:cNvSpPr>
            <a:spLocks noGrp="1"/>
          </p:cNvSpPr>
          <p:nvPr>
            <p:ph idx="1"/>
          </p:nvPr>
        </p:nvSpPr>
        <p:spPr/>
        <p:txBody>
          <a:bodyPr>
            <a:normAutofit/>
          </a:bodyPr>
          <a:lstStyle/>
          <a:p>
            <a:r>
              <a:rPr lang="en-GB" dirty="0" smtClean="0">
                <a:latin typeface="SassoonPrimaryInfant" panose="00000400000000000000" pitchFamily="2" charset="0"/>
              </a:rPr>
              <a:t>Numbers or amounts </a:t>
            </a:r>
            <a:r>
              <a:rPr lang="en-GB" dirty="0">
                <a:latin typeface="SassoonPrimaryInfant" panose="00000400000000000000" pitchFamily="2" charset="0"/>
              </a:rPr>
              <a:t>before a noun are quantifier determiners.</a:t>
            </a:r>
          </a:p>
          <a:p>
            <a:pPr marL="0" indent="0">
              <a:buNone/>
            </a:pPr>
            <a:endParaRPr lang="en-GB" dirty="0" smtClean="0">
              <a:latin typeface="SassoonPrimaryInfant" panose="00000400000000000000" pitchFamily="2" charset="0"/>
            </a:endParaRPr>
          </a:p>
          <a:p>
            <a:pPr marL="0" indent="0">
              <a:buNone/>
            </a:pPr>
            <a:r>
              <a:rPr lang="en-GB" dirty="0" smtClean="0">
                <a:latin typeface="SassoonPrimaryInfant" panose="00000400000000000000" pitchFamily="2" charset="0"/>
              </a:rPr>
              <a:t>I </a:t>
            </a:r>
            <a:r>
              <a:rPr lang="en-GB" dirty="0">
                <a:latin typeface="SassoonPrimaryInfant" panose="00000400000000000000" pitchFamily="2" charset="0"/>
              </a:rPr>
              <a:t>ate </a:t>
            </a:r>
            <a:r>
              <a:rPr lang="en-GB" b="1" u="sng" dirty="0">
                <a:solidFill>
                  <a:srgbClr val="FF0000"/>
                </a:solidFill>
                <a:latin typeface="SassoonPrimaryInfant" panose="00000400000000000000" pitchFamily="2" charset="0"/>
              </a:rPr>
              <a:t>six</a:t>
            </a:r>
            <a:r>
              <a:rPr lang="en-GB" dirty="0">
                <a:latin typeface="SassoonPrimaryInfant" panose="00000400000000000000" pitchFamily="2" charset="0"/>
              </a:rPr>
              <a:t> biscuits.  </a:t>
            </a:r>
          </a:p>
          <a:p>
            <a:pPr marL="0" indent="0">
              <a:buNone/>
            </a:pPr>
            <a:r>
              <a:rPr lang="en-GB" dirty="0">
                <a:latin typeface="SassoonPrimaryInfant" panose="00000400000000000000" pitchFamily="2" charset="0"/>
              </a:rPr>
              <a:t>The flat’s on the </a:t>
            </a:r>
            <a:r>
              <a:rPr lang="en-GB" b="1" u="sng" dirty="0">
                <a:solidFill>
                  <a:srgbClr val="FF0000"/>
                </a:solidFill>
                <a:latin typeface="SassoonPrimaryInfant" panose="00000400000000000000" pitchFamily="2" charset="0"/>
              </a:rPr>
              <a:t>sixth</a:t>
            </a:r>
            <a:r>
              <a:rPr lang="en-GB" dirty="0">
                <a:latin typeface="SassoonPrimaryInfant" panose="00000400000000000000" pitchFamily="2" charset="0"/>
              </a:rPr>
              <a:t> floor.</a:t>
            </a:r>
          </a:p>
          <a:p>
            <a:pPr marL="0" indent="0">
              <a:buNone/>
            </a:pPr>
            <a:r>
              <a:rPr lang="en-GB" dirty="0">
                <a:latin typeface="SassoonPrimaryInfant" panose="00000400000000000000" pitchFamily="2" charset="0"/>
              </a:rPr>
              <a:t>I saw </a:t>
            </a:r>
            <a:r>
              <a:rPr lang="en-GB" b="1" u="sng" dirty="0">
                <a:solidFill>
                  <a:srgbClr val="FF0000"/>
                </a:solidFill>
                <a:latin typeface="SassoonPrimaryInfant" panose="00000400000000000000" pitchFamily="2" charset="0"/>
              </a:rPr>
              <a:t>two-thousand</a:t>
            </a:r>
            <a:r>
              <a:rPr lang="en-GB" b="1" dirty="0">
                <a:latin typeface="SassoonPrimaryInfant" panose="00000400000000000000" pitchFamily="2" charset="0"/>
              </a:rPr>
              <a:t> </a:t>
            </a:r>
            <a:r>
              <a:rPr lang="en-GB" dirty="0">
                <a:latin typeface="SassoonPrimaryInfant" panose="00000400000000000000" pitchFamily="2" charset="0"/>
              </a:rPr>
              <a:t>ants</a:t>
            </a:r>
            <a:r>
              <a:rPr lang="en-GB" dirty="0" smtClean="0">
                <a:latin typeface="SassoonPrimaryInfant" panose="00000400000000000000" pitchFamily="2" charset="0"/>
              </a:rPr>
              <a:t>.</a:t>
            </a:r>
          </a:p>
          <a:p>
            <a:pPr marL="0" indent="0">
              <a:buNone/>
            </a:pPr>
            <a:r>
              <a:rPr lang="en-GB" dirty="0" smtClean="0">
                <a:latin typeface="SassoonPrimaryInfant" panose="00000400000000000000" pitchFamily="2" charset="0"/>
              </a:rPr>
              <a:t>There were </a:t>
            </a:r>
            <a:r>
              <a:rPr lang="en-GB" b="1" u="sng" dirty="0" smtClean="0">
                <a:solidFill>
                  <a:srgbClr val="FF0000"/>
                </a:solidFill>
                <a:latin typeface="SassoonPrimaryInfant" panose="00000400000000000000" pitchFamily="2" charset="0"/>
              </a:rPr>
              <a:t>no</a:t>
            </a:r>
            <a:r>
              <a:rPr lang="en-GB" dirty="0" smtClean="0">
                <a:latin typeface="SassoonPrimaryInfant" panose="00000400000000000000" pitchFamily="2" charset="0"/>
              </a:rPr>
              <a:t> apples left.</a:t>
            </a:r>
          </a:p>
          <a:p>
            <a:pPr marL="0" indent="0">
              <a:buNone/>
            </a:pPr>
            <a:r>
              <a:rPr lang="en-GB" dirty="0" smtClean="0">
                <a:latin typeface="SassoonPrimaryInfant" panose="00000400000000000000" pitchFamily="2" charset="0"/>
              </a:rPr>
              <a:t>There were </a:t>
            </a:r>
            <a:r>
              <a:rPr lang="en-GB" b="1" u="sng" dirty="0" smtClean="0">
                <a:solidFill>
                  <a:srgbClr val="FF0000"/>
                </a:solidFill>
                <a:latin typeface="SassoonPrimaryInfant" panose="00000400000000000000" pitchFamily="2" charset="0"/>
              </a:rPr>
              <a:t>several</a:t>
            </a:r>
            <a:r>
              <a:rPr lang="en-GB" dirty="0" smtClean="0">
                <a:latin typeface="SassoonPrimaryInfant" panose="00000400000000000000" pitchFamily="2" charset="0"/>
              </a:rPr>
              <a:t> pears.</a:t>
            </a:r>
            <a:endParaRPr lang="en-GB" dirty="0">
              <a:latin typeface="SassoonPrimaryInfant" panose="00000400000000000000" pitchFamily="2" charset="0"/>
            </a:endParaRPr>
          </a:p>
        </p:txBody>
      </p:sp>
    </p:spTree>
    <p:extLst>
      <p:ext uri="{BB962C8B-B14F-4D97-AF65-F5344CB8AC3E}">
        <p14:creationId xmlns:p14="http://schemas.microsoft.com/office/powerpoint/2010/main" val="3224253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Expanded Noun Phrases</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6099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829" y="329610"/>
            <a:ext cx="10850838" cy="3200400"/>
          </a:xfrm>
        </p:spPr>
        <p:txBody>
          <a:bodyPr>
            <a:normAutofit/>
          </a:bodyPr>
          <a:lstStyle/>
          <a:p>
            <a:pPr marL="0" indent="0" algn="ctr">
              <a:buNone/>
            </a:pPr>
            <a:r>
              <a:rPr lang="en-GB" sz="5400" dirty="0" smtClean="0"/>
              <a:t>rain</a:t>
            </a:r>
          </a:p>
        </p:txBody>
      </p:sp>
      <p:sp>
        <p:nvSpPr>
          <p:cNvPr id="4" name="Title 1"/>
          <p:cNvSpPr txBox="1">
            <a:spLocks/>
          </p:cNvSpPr>
          <p:nvPr/>
        </p:nvSpPr>
        <p:spPr>
          <a:xfrm>
            <a:off x="2142565" y="4168588"/>
            <a:ext cx="9106682" cy="17750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b="1" dirty="0" smtClean="0">
                <a:latin typeface="+mn-lt"/>
              </a:rPr>
              <a:t>Noun</a:t>
            </a:r>
            <a:endParaRPr lang="en-GB" dirty="0">
              <a:latin typeface="+mn-lt"/>
            </a:endParaRPr>
          </a:p>
        </p:txBody>
      </p:sp>
    </p:spTree>
    <p:extLst>
      <p:ext uri="{BB962C8B-B14F-4D97-AF65-F5344CB8AC3E}">
        <p14:creationId xmlns:p14="http://schemas.microsoft.com/office/powerpoint/2010/main" val="3325539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assoonPrimaryInfant" panose="00000400000000000000" pitchFamily="2" charset="0"/>
              </a:rPr>
              <a:t>Sentence Types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4068879"/>
              </p:ext>
            </p:extLst>
          </p:nvPr>
        </p:nvGraphicFramePr>
        <p:xfrm>
          <a:off x="609600" y="1600200"/>
          <a:ext cx="11247040" cy="3110136"/>
        </p:xfrm>
        <a:graphic>
          <a:graphicData uri="http://schemas.openxmlformats.org/drawingml/2006/table">
            <a:tbl>
              <a:tblPr firstRow="1" bandRow="1">
                <a:tableStyleId>{7E9639D4-E3E2-4D34-9284-5A2195B3D0D7}</a:tableStyleId>
              </a:tblPr>
              <a:tblGrid>
                <a:gridCol w="635049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518356">
                <a:tc>
                  <a:txBody>
                    <a:bodyPr/>
                    <a:lstStyle/>
                    <a:p>
                      <a:pPr algn="ctr"/>
                      <a:endParaRPr lang="en-GB" sz="2400" dirty="0"/>
                    </a:p>
                  </a:txBody>
                  <a:tcPr marL="121920" marR="121920"/>
                </a:tc>
                <a:tc>
                  <a:txBody>
                    <a:bodyPr/>
                    <a:lstStyle/>
                    <a:p>
                      <a:pPr algn="ctr"/>
                      <a:r>
                        <a:rPr lang="en-GB" sz="2400" dirty="0"/>
                        <a:t>Command</a:t>
                      </a:r>
                    </a:p>
                  </a:txBody>
                  <a:tcPr marL="121920" marR="121920"/>
                </a:tc>
                <a:tc>
                  <a:txBody>
                    <a:bodyPr/>
                    <a:lstStyle/>
                    <a:p>
                      <a:pPr algn="ctr"/>
                      <a:r>
                        <a:rPr lang="en-GB" sz="2400" dirty="0"/>
                        <a:t>Statement</a:t>
                      </a:r>
                    </a:p>
                  </a:txBody>
                  <a:tcPr marL="121920" marR="121920"/>
                </a:tc>
                <a:extLst>
                  <a:ext uri="{0D108BD9-81ED-4DB2-BD59-A6C34878D82A}">
                    <a16:rowId xmlns:a16="http://schemas.microsoft.com/office/drawing/2014/main" val="10000"/>
                  </a:ext>
                </a:extLst>
              </a:tr>
              <a:tr h="518356">
                <a:tc>
                  <a:txBody>
                    <a:bodyPr/>
                    <a:lstStyle/>
                    <a:p>
                      <a:pPr algn="ctr"/>
                      <a:r>
                        <a:rPr lang="en-GB" sz="2400" b="1" dirty="0">
                          <a:solidFill>
                            <a:srgbClr val="FF0000"/>
                          </a:solidFill>
                        </a:rPr>
                        <a:t>You</a:t>
                      </a:r>
                      <a:r>
                        <a:rPr lang="en-GB" sz="2400" dirty="0"/>
                        <a:t> must do your homework.</a:t>
                      </a:r>
                    </a:p>
                  </a:txBody>
                  <a:tcPr marL="121920" marR="121920"/>
                </a:tc>
                <a:tc>
                  <a:txBody>
                    <a:bodyPr/>
                    <a:lstStyle/>
                    <a:p>
                      <a:pPr algn="ctr"/>
                      <a:endParaRPr lang="en-GB" sz="2400" dirty="0"/>
                    </a:p>
                  </a:txBody>
                  <a:tcPr marL="121920" marR="121920"/>
                </a:tc>
                <a:tc>
                  <a:txBody>
                    <a:bodyPr/>
                    <a:lstStyle/>
                    <a:p>
                      <a:pPr algn="ctr"/>
                      <a:r>
                        <a:rPr lang="en-GB" sz="2400" dirty="0"/>
                        <a:t>X</a:t>
                      </a:r>
                    </a:p>
                  </a:txBody>
                  <a:tcPr marL="121920" marR="121920"/>
                </a:tc>
                <a:extLst>
                  <a:ext uri="{0D108BD9-81ED-4DB2-BD59-A6C34878D82A}">
                    <a16:rowId xmlns:a16="http://schemas.microsoft.com/office/drawing/2014/main" val="10001"/>
                  </a:ext>
                </a:extLst>
              </a:tr>
              <a:tr h="518356">
                <a:tc>
                  <a:txBody>
                    <a:bodyPr/>
                    <a:lstStyle/>
                    <a:p>
                      <a:pPr algn="ctr"/>
                      <a:r>
                        <a:rPr lang="en-GB" sz="2400" dirty="0"/>
                        <a:t>First, </a:t>
                      </a:r>
                      <a:r>
                        <a:rPr lang="en-GB" sz="2400" b="1" dirty="0">
                          <a:solidFill>
                            <a:srgbClr val="7030A0"/>
                          </a:solidFill>
                        </a:rPr>
                        <a:t>stir</a:t>
                      </a:r>
                      <a:r>
                        <a:rPr lang="en-GB" sz="2400" dirty="0"/>
                        <a:t> the ingredients.</a:t>
                      </a:r>
                    </a:p>
                  </a:txBody>
                  <a:tcPr marL="121920" marR="121920"/>
                </a:tc>
                <a:tc>
                  <a:txBody>
                    <a:bodyPr/>
                    <a:lstStyle/>
                    <a:p>
                      <a:pPr algn="ctr"/>
                      <a:r>
                        <a:rPr lang="en-GB" sz="2400" dirty="0"/>
                        <a:t>X</a:t>
                      </a:r>
                    </a:p>
                  </a:txBody>
                  <a:tcPr marL="121920" marR="121920"/>
                </a:tc>
                <a:tc>
                  <a:txBody>
                    <a:bodyPr/>
                    <a:lstStyle/>
                    <a:p>
                      <a:pPr algn="ctr"/>
                      <a:endParaRPr lang="en-GB" sz="2400" dirty="0"/>
                    </a:p>
                  </a:txBody>
                  <a:tcPr marL="121920" marR="121920"/>
                </a:tc>
                <a:extLst>
                  <a:ext uri="{0D108BD9-81ED-4DB2-BD59-A6C34878D82A}">
                    <a16:rowId xmlns:a16="http://schemas.microsoft.com/office/drawing/2014/main" val="10002"/>
                  </a:ext>
                </a:extLst>
              </a:tr>
              <a:tr h="518356">
                <a:tc>
                  <a:txBody>
                    <a:bodyPr/>
                    <a:lstStyle/>
                    <a:p>
                      <a:pPr algn="ctr"/>
                      <a:r>
                        <a:rPr lang="en-GB" sz="2400" b="1" dirty="0">
                          <a:solidFill>
                            <a:srgbClr val="7030A0"/>
                          </a:solidFill>
                        </a:rPr>
                        <a:t>Sit</a:t>
                      </a:r>
                      <a:r>
                        <a:rPr lang="en-GB" sz="2400" dirty="0"/>
                        <a:t> down quietly.</a:t>
                      </a:r>
                    </a:p>
                  </a:txBody>
                  <a:tcPr marL="121920" marR="121920"/>
                </a:tc>
                <a:tc>
                  <a:txBody>
                    <a:bodyPr/>
                    <a:lstStyle/>
                    <a:p>
                      <a:pPr algn="ctr"/>
                      <a:r>
                        <a:rPr lang="en-GB" sz="2400" dirty="0"/>
                        <a:t>X</a:t>
                      </a:r>
                    </a:p>
                  </a:txBody>
                  <a:tcPr marL="121920" marR="121920"/>
                </a:tc>
                <a:tc>
                  <a:txBody>
                    <a:bodyPr/>
                    <a:lstStyle/>
                    <a:p>
                      <a:pPr algn="ctr"/>
                      <a:endParaRPr lang="en-GB" sz="2400" dirty="0"/>
                    </a:p>
                  </a:txBody>
                  <a:tcPr marL="121920" marR="121920"/>
                </a:tc>
                <a:extLst>
                  <a:ext uri="{0D108BD9-81ED-4DB2-BD59-A6C34878D82A}">
                    <a16:rowId xmlns:a16="http://schemas.microsoft.com/office/drawing/2014/main" val="10003"/>
                  </a:ext>
                </a:extLst>
              </a:tr>
              <a:tr h="518356">
                <a:tc>
                  <a:txBody>
                    <a:bodyPr/>
                    <a:lstStyle/>
                    <a:p>
                      <a:pPr algn="ctr"/>
                      <a:r>
                        <a:rPr lang="en-GB" sz="2400" b="1" dirty="0">
                          <a:solidFill>
                            <a:srgbClr val="FF0000"/>
                          </a:solidFill>
                        </a:rPr>
                        <a:t>It</a:t>
                      </a:r>
                      <a:r>
                        <a:rPr lang="en-GB" sz="2400" dirty="0"/>
                        <a:t> is important that </a:t>
                      </a:r>
                      <a:r>
                        <a:rPr lang="en-GB" sz="2400" b="1" dirty="0">
                          <a:solidFill>
                            <a:srgbClr val="FF0000"/>
                          </a:solidFill>
                        </a:rPr>
                        <a:t>you</a:t>
                      </a:r>
                      <a:r>
                        <a:rPr lang="en-GB" sz="2400" dirty="0"/>
                        <a:t> sit down.</a:t>
                      </a:r>
                    </a:p>
                  </a:txBody>
                  <a:tcPr marL="121920" marR="121920"/>
                </a:tc>
                <a:tc>
                  <a:txBody>
                    <a:bodyPr/>
                    <a:lstStyle/>
                    <a:p>
                      <a:pPr algn="ctr"/>
                      <a:endParaRPr lang="en-GB" sz="2400" dirty="0"/>
                    </a:p>
                  </a:txBody>
                  <a:tcPr marL="121920" marR="121920"/>
                </a:tc>
                <a:tc>
                  <a:txBody>
                    <a:bodyPr/>
                    <a:lstStyle/>
                    <a:p>
                      <a:pPr algn="ctr"/>
                      <a:r>
                        <a:rPr lang="en-GB" sz="2400" dirty="0"/>
                        <a:t>X</a:t>
                      </a:r>
                    </a:p>
                  </a:txBody>
                  <a:tcPr marL="121920" marR="121920"/>
                </a:tc>
                <a:extLst>
                  <a:ext uri="{0D108BD9-81ED-4DB2-BD59-A6C34878D82A}">
                    <a16:rowId xmlns:a16="http://schemas.microsoft.com/office/drawing/2014/main" val="10004"/>
                  </a:ext>
                </a:extLst>
              </a:tr>
              <a:tr h="518356">
                <a:tc>
                  <a:txBody>
                    <a:bodyPr/>
                    <a:lstStyle/>
                    <a:p>
                      <a:pPr algn="ctr"/>
                      <a:r>
                        <a:rPr lang="en-GB" sz="2400" dirty="0"/>
                        <a:t>Later,</a:t>
                      </a:r>
                      <a:r>
                        <a:rPr lang="en-GB" sz="2400" baseline="0" dirty="0"/>
                        <a:t> </a:t>
                      </a:r>
                      <a:r>
                        <a:rPr lang="en-GB" sz="2400" b="1" baseline="0" dirty="0">
                          <a:solidFill>
                            <a:srgbClr val="7030A0"/>
                          </a:solidFill>
                        </a:rPr>
                        <a:t>go</a:t>
                      </a:r>
                      <a:r>
                        <a:rPr lang="en-GB" sz="2400" baseline="0" dirty="0"/>
                        <a:t> home with Bob.</a:t>
                      </a:r>
                      <a:endParaRPr lang="en-GB" sz="2400" dirty="0"/>
                    </a:p>
                  </a:txBody>
                  <a:tcPr marL="121920" marR="121920"/>
                </a:tc>
                <a:tc>
                  <a:txBody>
                    <a:bodyPr/>
                    <a:lstStyle/>
                    <a:p>
                      <a:pPr algn="ctr"/>
                      <a:r>
                        <a:rPr lang="en-GB" sz="2400" dirty="0"/>
                        <a:t>X</a:t>
                      </a:r>
                    </a:p>
                  </a:txBody>
                  <a:tcPr marL="121920" marR="121920"/>
                </a:tc>
                <a:tc>
                  <a:txBody>
                    <a:bodyPr/>
                    <a:lstStyle/>
                    <a:p>
                      <a:pPr algn="ctr"/>
                      <a:endParaRPr lang="en-GB" sz="2400" dirty="0"/>
                    </a:p>
                  </a:txBody>
                  <a:tcPr marL="121920" marR="121920"/>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623392" y="5085184"/>
            <a:ext cx="10972800" cy="1143000"/>
          </a:xfrm>
          <a:prstGeom prst="rect">
            <a:avLst/>
          </a:prstGeom>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ea typeface="+mn-ea"/>
                <a:cs typeface="+mn-cs"/>
              </a:rPr>
              <a:t>Look for the imperative verbs!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ea typeface="+mn-ea"/>
                <a:cs typeface="+mn-cs"/>
              </a:rPr>
              <a:t>They don’t have a </a:t>
            </a:r>
            <a:r>
              <a:rPr kumimoji="0" lang="en-US" sz="4400" b="0" i="0" u="sng" strike="noStrike" kern="1200" cap="none" spc="0" normalizeH="0" baseline="0" noProof="0" dirty="0">
                <a:ln>
                  <a:noFill/>
                </a:ln>
                <a:solidFill>
                  <a:srgbClr val="FF0000"/>
                </a:solidFill>
                <a:effectLst/>
                <a:uLnTx/>
                <a:uFillTx/>
                <a:ea typeface="+mn-ea"/>
                <a:cs typeface="+mn-cs"/>
              </a:rPr>
              <a:t>subject</a:t>
            </a:r>
            <a:r>
              <a:rPr kumimoji="0" lang="en-US" sz="4400" b="0" i="0" u="none" strike="noStrike" kern="1200" cap="none" spc="0" normalizeH="0" baseline="0" noProof="0" dirty="0">
                <a:ln>
                  <a:noFill/>
                </a:ln>
                <a:solidFill>
                  <a:srgbClr val="7030A0"/>
                </a:solidFill>
                <a:effectLst/>
                <a:uLnTx/>
                <a:uFillTx/>
                <a:ea typeface="+mn-ea"/>
                <a:cs typeface="+mn-cs"/>
              </a:rPr>
              <a:t>, they just boss you about!</a:t>
            </a:r>
          </a:p>
        </p:txBody>
      </p:sp>
    </p:spTree>
    <p:extLst>
      <p:ext uri="{BB962C8B-B14F-4D97-AF65-F5344CB8AC3E}">
        <p14:creationId xmlns:p14="http://schemas.microsoft.com/office/powerpoint/2010/main" val="2591594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829" y="329610"/>
            <a:ext cx="10850838" cy="3200400"/>
          </a:xfrm>
        </p:spPr>
        <p:txBody>
          <a:bodyPr>
            <a:normAutofit/>
          </a:bodyPr>
          <a:lstStyle/>
          <a:p>
            <a:pPr marL="0" indent="0" algn="ctr">
              <a:buNone/>
            </a:pPr>
            <a:r>
              <a:rPr lang="en-GB" sz="5400" dirty="0" smtClean="0"/>
              <a:t>The rain</a:t>
            </a:r>
          </a:p>
        </p:txBody>
      </p:sp>
      <p:sp>
        <p:nvSpPr>
          <p:cNvPr id="4" name="Title 1"/>
          <p:cNvSpPr txBox="1">
            <a:spLocks/>
          </p:cNvSpPr>
          <p:nvPr/>
        </p:nvSpPr>
        <p:spPr>
          <a:xfrm>
            <a:off x="2142565" y="4168588"/>
            <a:ext cx="9106682" cy="17750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b="1" dirty="0" smtClean="0">
                <a:latin typeface="+mn-lt"/>
              </a:rPr>
              <a:t>Noun Phrase</a:t>
            </a:r>
          </a:p>
          <a:p>
            <a:pPr algn="ctr"/>
            <a:r>
              <a:rPr lang="en-GB" b="1" dirty="0" smtClean="0">
                <a:latin typeface="+mn-lt"/>
              </a:rPr>
              <a:t>Determiner + Noun</a:t>
            </a:r>
            <a:endParaRPr lang="en-GB" dirty="0">
              <a:latin typeface="+mn-lt"/>
            </a:endParaRPr>
          </a:p>
        </p:txBody>
      </p:sp>
    </p:spTree>
    <p:extLst>
      <p:ext uri="{BB962C8B-B14F-4D97-AF65-F5344CB8AC3E}">
        <p14:creationId xmlns:p14="http://schemas.microsoft.com/office/powerpoint/2010/main" val="1824043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8829" y="329610"/>
            <a:ext cx="10850838" cy="3200400"/>
          </a:xfrm>
        </p:spPr>
        <p:txBody>
          <a:bodyPr>
            <a:normAutofit/>
          </a:bodyPr>
          <a:lstStyle/>
          <a:p>
            <a:pPr marL="0" indent="0" algn="ctr">
              <a:buNone/>
            </a:pPr>
            <a:r>
              <a:rPr lang="en-GB" sz="5400" dirty="0" smtClean="0"/>
              <a:t>The angry rain</a:t>
            </a:r>
          </a:p>
        </p:txBody>
      </p:sp>
      <p:sp>
        <p:nvSpPr>
          <p:cNvPr id="4" name="Title 1"/>
          <p:cNvSpPr txBox="1">
            <a:spLocks/>
          </p:cNvSpPr>
          <p:nvPr/>
        </p:nvSpPr>
        <p:spPr>
          <a:xfrm>
            <a:off x="2142565" y="4168588"/>
            <a:ext cx="9106682" cy="17750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b="1" dirty="0" smtClean="0">
                <a:latin typeface="+mn-lt"/>
              </a:rPr>
              <a:t>Expanded Noun Phrase</a:t>
            </a:r>
          </a:p>
          <a:p>
            <a:pPr algn="ctr"/>
            <a:r>
              <a:rPr lang="en-GB" b="1" dirty="0" smtClean="0">
                <a:latin typeface="+mn-lt"/>
              </a:rPr>
              <a:t>Determiner + Adjective + Noun</a:t>
            </a:r>
            <a:endParaRPr lang="en-GB" dirty="0">
              <a:latin typeface="+mn-lt"/>
            </a:endParaRPr>
          </a:p>
        </p:txBody>
      </p:sp>
    </p:spTree>
    <p:extLst>
      <p:ext uri="{BB962C8B-B14F-4D97-AF65-F5344CB8AC3E}">
        <p14:creationId xmlns:p14="http://schemas.microsoft.com/office/powerpoint/2010/main" val="218606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Adjectives</a:t>
            </a:r>
            <a:endParaRPr lang="en-GB" dirty="0"/>
          </a:p>
        </p:txBody>
      </p:sp>
      <p:sp>
        <p:nvSpPr>
          <p:cNvPr id="3" name="Content Placeholder 2"/>
          <p:cNvSpPr>
            <a:spLocks noGrp="1"/>
          </p:cNvSpPr>
          <p:nvPr>
            <p:ph idx="1"/>
          </p:nvPr>
        </p:nvSpPr>
        <p:spPr>
          <a:xfrm>
            <a:off x="2142565" y="1640542"/>
            <a:ext cx="8543365" cy="3581400"/>
          </a:xfrm>
        </p:spPr>
        <p:txBody>
          <a:bodyPr>
            <a:normAutofit/>
          </a:bodyPr>
          <a:lstStyle/>
          <a:p>
            <a:pPr marL="0" indent="0">
              <a:buNone/>
            </a:pPr>
            <a:r>
              <a:rPr lang="en-GB" sz="5400" dirty="0" smtClean="0"/>
              <a:t>Choose a noun, </a:t>
            </a:r>
            <a:r>
              <a:rPr lang="en-GB" sz="5400" u="sng" dirty="0" smtClean="0"/>
              <a:t>add</a:t>
            </a:r>
            <a:r>
              <a:rPr lang="en-GB" sz="5400" dirty="0" smtClean="0"/>
              <a:t> a </a:t>
            </a:r>
            <a:r>
              <a:rPr lang="en-GB" sz="5400" u="sng" dirty="0" smtClean="0"/>
              <a:t>determiner</a:t>
            </a:r>
            <a:r>
              <a:rPr lang="en-GB" sz="5400" dirty="0" smtClean="0"/>
              <a:t> and </a:t>
            </a:r>
            <a:r>
              <a:rPr lang="en-GB" sz="5400" u="sng" dirty="0" smtClean="0"/>
              <a:t>add two adjectives </a:t>
            </a:r>
            <a:r>
              <a:rPr lang="en-GB" sz="5400" dirty="0" smtClean="0"/>
              <a:t>to describe it.</a:t>
            </a:r>
            <a:endParaRPr lang="en-GB" sz="5400" dirty="0"/>
          </a:p>
        </p:txBody>
      </p:sp>
      <p:sp>
        <p:nvSpPr>
          <p:cNvPr id="4" name="Content Placeholder 2"/>
          <p:cNvSpPr txBox="1">
            <a:spLocks/>
          </p:cNvSpPr>
          <p:nvPr/>
        </p:nvSpPr>
        <p:spPr>
          <a:xfrm>
            <a:off x="946298" y="4922874"/>
            <a:ext cx="10850838" cy="134053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GB" sz="5400" dirty="0" smtClean="0"/>
              <a:t>The relentless, angry rain</a:t>
            </a:r>
          </a:p>
        </p:txBody>
      </p:sp>
      <p:cxnSp>
        <p:nvCxnSpPr>
          <p:cNvPr id="6" name="Straight Arrow Connector 5"/>
          <p:cNvCxnSpPr/>
          <p:nvPr/>
        </p:nvCxnSpPr>
        <p:spPr>
          <a:xfrm flipH="1">
            <a:off x="10154093" y="4827181"/>
            <a:ext cx="457200" cy="57415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8747780" y="4417409"/>
            <a:ext cx="3269825" cy="675585"/>
          </a:xfrm>
          <a:prstGeom prst="rect">
            <a:avLst/>
          </a:prstGeom>
        </p:spPr>
        <p:txBody>
          <a:bodyPr vert="horz" lIns="91440" tIns="45720" rIns="91440" bIns="45720" rtlCol="0">
            <a:normAutofit fontScale="5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GB" sz="5400" dirty="0" smtClean="0">
                <a:solidFill>
                  <a:schemeClr val="accent6">
                    <a:lumMod val="75000"/>
                  </a:schemeClr>
                </a:solidFill>
              </a:rPr>
              <a:t>Is this a sentence?</a:t>
            </a:r>
          </a:p>
        </p:txBody>
      </p:sp>
      <p:sp>
        <p:nvSpPr>
          <p:cNvPr id="8" name="Content Placeholder 2"/>
          <p:cNvSpPr txBox="1">
            <a:spLocks/>
          </p:cNvSpPr>
          <p:nvPr/>
        </p:nvSpPr>
        <p:spPr>
          <a:xfrm>
            <a:off x="3476846" y="5925618"/>
            <a:ext cx="6028662" cy="675585"/>
          </a:xfrm>
          <a:prstGeom prst="rect">
            <a:avLst/>
          </a:prstGeom>
        </p:spPr>
        <p:txBody>
          <a:bodyPr vert="horz" lIns="91440" tIns="45720" rIns="91440" bIns="45720" rtlCol="0">
            <a:normAutofit fontScale="4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GB" sz="5400" dirty="0" smtClean="0">
                <a:solidFill>
                  <a:schemeClr val="accent6">
                    <a:lumMod val="75000"/>
                  </a:schemeClr>
                </a:solidFill>
              </a:rPr>
              <a:t>Expanded noun phrase – a phrase with a </a:t>
            </a:r>
            <a:r>
              <a:rPr lang="en-GB" sz="5400" u="sng" dirty="0" smtClean="0">
                <a:solidFill>
                  <a:schemeClr val="accent6">
                    <a:lumMod val="75000"/>
                  </a:schemeClr>
                </a:solidFill>
              </a:rPr>
              <a:t>noun</a:t>
            </a:r>
            <a:r>
              <a:rPr lang="en-GB" sz="5400" dirty="0" smtClean="0">
                <a:solidFill>
                  <a:schemeClr val="accent6">
                    <a:lumMod val="75000"/>
                  </a:schemeClr>
                </a:solidFill>
              </a:rPr>
              <a:t> and at least one adjective.</a:t>
            </a:r>
          </a:p>
        </p:txBody>
      </p:sp>
      <p:sp>
        <p:nvSpPr>
          <p:cNvPr id="9" name="Content Placeholder 2"/>
          <p:cNvSpPr txBox="1">
            <a:spLocks/>
          </p:cNvSpPr>
          <p:nvPr/>
        </p:nvSpPr>
        <p:spPr>
          <a:xfrm>
            <a:off x="10615672" y="4875445"/>
            <a:ext cx="1273405" cy="302087"/>
          </a:xfrm>
          <a:prstGeom prst="rect">
            <a:avLst/>
          </a:prstGeom>
        </p:spPr>
        <p:txBody>
          <a:bodyPr vert="horz" lIns="91440" tIns="45720" rIns="91440" bIns="45720" rtlCol="0">
            <a:normAutofit fontScale="3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GB" sz="5400" dirty="0" smtClean="0">
                <a:solidFill>
                  <a:schemeClr val="tx1"/>
                </a:solidFill>
              </a:rPr>
              <a:t>(no)</a:t>
            </a:r>
          </a:p>
        </p:txBody>
      </p:sp>
    </p:spTree>
    <p:extLst>
      <p:ext uri="{BB962C8B-B14F-4D97-AF65-F5344CB8AC3E}">
        <p14:creationId xmlns:p14="http://schemas.microsoft.com/office/powerpoint/2010/main" val="38848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1300" y="409047"/>
            <a:ext cx="8543365" cy="1347207"/>
          </a:xfrm>
        </p:spPr>
        <p:txBody>
          <a:bodyPr>
            <a:normAutofit fontScale="77500" lnSpcReduction="20000"/>
          </a:bodyPr>
          <a:lstStyle/>
          <a:p>
            <a:pPr marL="0" indent="0">
              <a:buNone/>
            </a:pPr>
            <a:r>
              <a:rPr lang="en-GB" sz="5400" dirty="0" smtClean="0"/>
              <a:t>An easy way to write a </a:t>
            </a:r>
            <a:r>
              <a:rPr lang="en-GB" sz="5400" b="1" dirty="0" smtClean="0"/>
              <a:t>strong</a:t>
            </a:r>
            <a:r>
              <a:rPr lang="en-GB" sz="5400" dirty="0" smtClean="0"/>
              <a:t> noun phrase is do the noun phrase march:</a:t>
            </a:r>
          </a:p>
        </p:txBody>
      </p:sp>
      <p:sp>
        <p:nvSpPr>
          <p:cNvPr id="4" name="Content Placeholder 2"/>
          <p:cNvSpPr txBox="1">
            <a:spLocks/>
          </p:cNvSpPr>
          <p:nvPr/>
        </p:nvSpPr>
        <p:spPr>
          <a:xfrm>
            <a:off x="110078" y="2137642"/>
            <a:ext cx="12039390" cy="927988"/>
          </a:xfrm>
          <a:prstGeom prst="rect">
            <a:avLst/>
          </a:prstGeom>
          <a:solidFill>
            <a:schemeClr val="accent5">
              <a:lumMod val="40000"/>
              <a:lumOff val="60000"/>
            </a:schemeClr>
          </a:solidFill>
        </p:spPr>
        <p:txBody>
          <a:bodyPr vert="horz" lIns="91440" tIns="45720" rIns="91440" bIns="45720" rtlCol="0" anchor="ctr">
            <a:normAutofit fontScale="6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5400" b="1" dirty="0"/>
              <a:t>an </a:t>
            </a:r>
            <a:r>
              <a:rPr lang="en-GB" sz="5400" b="1" dirty="0" smtClean="0">
                <a:solidFill>
                  <a:srgbClr val="FF0000"/>
                </a:solidFill>
              </a:rPr>
              <a:t>adjective</a:t>
            </a:r>
            <a:r>
              <a:rPr lang="en-GB" sz="5400" b="1" dirty="0" smtClean="0"/>
              <a:t> </a:t>
            </a:r>
            <a:r>
              <a:rPr lang="en-GB" sz="5400" b="1" dirty="0">
                <a:solidFill>
                  <a:srgbClr val="FF0000"/>
                </a:solidFill>
              </a:rPr>
              <a:t>adjective</a:t>
            </a:r>
            <a:r>
              <a:rPr lang="en-GB" sz="5400" b="1" dirty="0"/>
              <a:t> </a:t>
            </a:r>
            <a:r>
              <a:rPr lang="en-GB" sz="5400" b="1" dirty="0">
                <a:solidFill>
                  <a:srgbClr val="0070C0"/>
                </a:solidFill>
              </a:rPr>
              <a:t>noun</a:t>
            </a:r>
            <a:r>
              <a:rPr lang="en-GB" sz="5400" b="1" dirty="0"/>
              <a:t> </a:t>
            </a:r>
            <a:r>
              <a:rPr lang="en-GB" sz="5400" b="1" dirty="0">
                <a:solidFill>
                  <a:srgbClr val="00B050"/>
                </a:solidFill>
              </a:rPr>
              <a:t>with</a:t>
            </a:r>
            <a:r>
              <a:rPr lang="en-GB" sz="5400" b="1" dirty="0"/>
              <a:t> </a:t>
            </a:r>
            <a:r>
              <a:rPr lang="en-GB" sz="5400" b="1" dirty="0" smtClean="0">
                <a:solidFill>
                  <a:srgbClr val="FF0000"/>
                </a:solidFill>
              </a:rPr>
              <a:t>adjective</a:t>
            </a:r>
            <a:r>
              <a:rPr lang="en-GB" sz="5400" b="1" dirty="0" smtClean="0"/>
              <a:t> </a:t>
            </a:r>
            <a:r>
              <a:rPr lang="en-GB" sz="5400" b="1" dirty="0">
                <a:solidFill>
                  <a:srgbClr val="FF0000"/>
                </a:solidFill>
              </a:rPr>
              <a:t>adjective</a:t>
            </a:r>
            <a:r>
              <a:rPr lang="en-GB" sz="5400" b="1" dirty="0"/>
              <a:t> </a:t>
            </a:r>
            <a:r>
              <a:rPr lang="en-GB" sz="5400" b="1" dirty="0">
                <a:solidFill>
                  <a:srgbClr val="0070C0"/>
                </a:solidFill>
              </a:rPr>
              <a:t>noun</a:t>
            </a:r>
          </a:p>
        </p:txBody>
      </p:sp>
      <p:sp>
        <p:nvSpPr>
          <p:cNvPr id="5" name="Content Placeholder 2"/>
          <p:cNvSpPr txBox="1">
            <a:spLocks/>
          </p:cNvSpPr>
          <p:nvPr/>
        </p:nvSpPr>
        <p:spPr>
          <a:xfrm>
            <a:off x="674438" y="3838359"/>
            <a:ext cx="11437087" cy="677356"/>
          </a:xfrm>
          <a:prstGeom prst="rect">
            <a:avLst/>
          </a:prstGeom>
        </p:spPr>
        <p:txBody>
          <a:bodyPr vert="horz" lIns="91440" tIns="45720" rIns="91440" bIns="45720" rtlCol="0">
            <a:normAutofit fontScale="6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5400" dirty="0" smtClean="0"/>
              <a:t>an </a:t>
            </a:r>
            <a:r>
              <a:rPr lang="en-GB" sz="5400" dirty="0" smtClean="0">
                <a:solidFill>
                  <a:srgbClr val="FF0000"/>
                </a:solidFill>
              </a:rPr>
              <a:t>ominous</a:t>
            </a:r>
            <a:r>
              <a:rPr lang="en-GB" sz="5400" dirty="0" smtClean="0"/>
              <a:t> </a:t>
            </a:r>
            <a:r>
              <a:rPr lang="en-GB" sz="5400" dirty="0" smtClean="0">
                <a:solidFill>
                  <a:srgbClr val="FF0000"/>
                </a:solidFill>
              </a:rPr>
              <a:t>abandoned</a:t>
            </a:r>
            <a:r>
              <a:rPr lang="en-GB" sz="5400" dirty="0" smtClean="0"/>
              <a:t> </a:t>
            </a:r>
            <a:r>
              <a:rPr lang="en-GB" sz="5400" dirty="0" smtClean="0">
                <a:solidFill>
                  <a:srgbClr val="0070C0"/>
                </a:solidFill>
              </a:rPr>
              <a:t>building</a:t>
            </a:r>
            <a:r>
              <a:rPr lang="en-GB" sz="5400" dirty="0" smtClean="0"/>
              <a:t> </a:t>
            </a:r>
            <a:r>
              <a:rPr lang="en-GB" sz="5400" dirty="0">
                <a:solidFill>
                  <a:srgbClr val="00B050"/>
                </a:solidFill>
              </a:rPr>
              <a:t>with</a:t>
            </a:r>
            <a:r>
              <a:rPr lang="en-GB" sz="5400" dirty="0"/>
              <a:t> </a:t>
            </a:r>
            <a:r>
              <a:rPr lang="en-GB" sz="5400" dirty="0" smtClean="0">
                <a:solidFill>
                  <a:srgbClr val="FF0000"/>
                </a:solidFill>
              </a:rPr>
              <a:t>decaying</a:t>
            </a:r>
            <a:r>
              <a:rPr lang="en-GB" sz="5400" dirty="0" smtClean="0"/>
              <a:t> </a:t>
            </a:r>
            <a:r>
              <a:rPr lang="en-GB" sz="5400" dirty="0" smtClean="0">
                <a:solidFill>
                  <a:srgbClr val="FF0000"/>
                </a:solidFill>
              </a:rPr>
              <a:t>Victorian</a:t>
            </a:r>
            <a:r>
              <a:rPr lang="en-GB" sz="5400" dirty="0" smtClean="0"/>
              <a:t> </a:t>
            </a:r>
            <a:r>
              <a:rPr lang="en-GB" sz="5400" dirty="0" smtClean="0">
                <a:solidFill>
                  <a:srgbClr val="0070C0"/>
                </a:solidFill>
              </a:rPr>
              <a:t>bricks</a:t>
            </a:r>
            <a:endParaRPr lang="en-GB" sz="5400" dirty="0">
              <a:solidFill>
                <a:srgbClr val="0070C0"/>
              </a:solidFill>
            </a:endParaRPr>
          </a:p>
        </p:txBody>
      </p:sp>
      <p:sp>
        <p:nvSpPr>
          <p:cNvPr id="6" name="Content Placeholder 2"/>
          <p:cNvSpPr txBox="1">
            <a:spLocks/>
          </p:cNvSpPr>
          <p:nvPr/>
        </p:nvSpPr>
        <p:spPr>
          <a:xfrm>
            <a:off x="674438" y="4515715"/>
            <a:ext cx="11437087" cy="677356"/>
          </a:xfrm>
          <a:prstGeom prst="rect">
            <a:avLst/>
          </a:prstGeom>
        </p:spPr>
        <p:txBody>
          <a:bodyPr vert="horz" lIns="91440" tIns="45720" rIns="91440" bIns="45720" rtlCol="0">
            <a:normAutofit fontScale="5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5400" dirty="0" smtClean="0"/>
              <a:t>a </a:t>
            </a:r>
            <a:r>
              <a:rPr lang="en-GB" sz="5400" dirty="0" smtClean="0">
                <a:solidFill>
                  <a:srgbClr val="FF0000"/>
                </a:solidFill>
              </a:rPr>
              <a:t>bespectacled</a:t>
            </a:r>
            <a:r>
              <a:rPr lang="en-GB" sz="5400" dirty="0" smtClean="0"/>
              <a:t> </a:t>
            </a:r>
            <a:r>
              <a:rPr lang="en-GB" sz="5400" dirty="0" smtClean="0">
                <a:solidFill>
                  <a:srgbClr val="FF0000"/>
                </a:solidFill>
              </a:rPr>
              <a:t>elderly</a:t>
            </a:r>
            <a:r>
              <a:rPr lang="en-GB" sz="5400" dirty="0" smtClean="0"/>
              <a:t> </a:t>
            </a:r>
            <a:r>
              <a:rPr lang="en-GB" sz="5400" dirty="0" smtClean="0">
                <a:solidFill>
                  <a:srgbClr val="0070C0"/>
                </a:solidFill>
              </a:rPr>
              <a:t>man</a:t>
            </a:r>
            <a:r>
              <a:rPr lang="en-GB" sz="5400" dirty="0" smtClean="0"/>
              <a:t> </a:t>
            </a:r>
            <a:r>
              <a:rPr lang="en-GB" sz="5400" dirty="0">
                <a:solidFill>
                  <a:srgbClr val="00B050"/>
                </a:solidFill>
              </a:rPr>
              <a:t>with</a:t>
            </a:r>
            <a:r>
              <a:rPr lang="en-GB" sz="5400" dirty="0"/>
              <a:t> </a:t>
            </a:r>
            <a:r>
              <a:rPr lang="en-GB" sz="5400" dirty="0" smtClean="0">
                <a:solidFill>
                  <a:srgbClr val="FF0000"/>
                </a:solidFill>
              </a:rPr>
              <a:t>an old-fashioned</a:t>
            </a:r>
            <a:r>
              <a:rPr lang="en-GB" sz="5400" dirty="0" smtClean="0"/>
              <a:t> </a:t>
            </a:r>
            <a:r>
              <a:rPr lang="en-GB" sz="5400" dirty="0" smtClean="0">
                <a:solidFill>
                  <a:srgbClr val="FF0000"/>
                </a:solidFill>
              </a:rPr>
              <a:t>battered</a:t>
            </a:r>
            <a:r>
              <a:rPr lang="en-GB" sz="5400" dirty="0" smtClean="0"/>
              <a:t> </a:t>
            </a:r>
            <a:r>
              <a:rPr lang="en-GB" sz="5400" dirty="0" smtClean="0">
                <a:solidFill>
                  <a:srgbClr val="0070C0"/>
                </a:solidFill>
              </a:rPr>
              <a:t>suitcase</a:t>
            </a:r>
            <a:endParaRPr lang="en-GB" sz="5400" dirty="0">
              <a:solidFill>
                <a:srgbClr val="0070C0"/>
              </a:solidFill>
            </a:endParaRPr>
          </a:p>
        </p:txBody>
      </p:sp>
      <p:sp>
        <p:nvSpPr>
          <p:cNvPr id="7" name="Content Placeholder 2"/>
          <p:cNvSpPr txBox="1">
            <a:spLocks/>
          </p:cNvSpPr>
          <p:nvPr/>
        </p:nvSpPr>
        <p:spPr>
          <a:xfrm>
            <a:off x="674438" y="5193071"/>
            <a:ext cx="11437087" cy="677356"/>
          </a:xfrm>
          <a:prstGeom prst="rect">
            <a:avLst/>
          </a:prstGeom>
        </p:spPr>
        <p:txBody>
          <a:bodyPr vert="horz" lIns="91440" tIns="45720" rIns="91440" bIns="45720" rtlCol="0">
            <a:normAutofit fontScale="5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5400" dirty="0" smtClean="0"/>
              <a:t>an </a:t>
            </a:r>
            <a:r>
              <a:rPr lang="en-GB" sz="5400" dirty="0" smtClean="0">
                <a:solidFill>
                  <a:srgbClr val="FF0000"/>
                </a:solidFill>
              </a:rPr>
              <a:t>idyllic German</a:t>
            </a:r>
            <a:r>
              <a:rPr lang="en-GB" sz="5400" dirty="0" smtClean="0"/>
              <a:t> </a:t>
            </a:r>
            <a:r>
              <a:rPr lang="en-GB" sz="5400" dirty="0" smtClean="0">
                <a:solidFill>
                  <a:srgbClr val="0070C0"/>
                </a:solidFill>
              </a:rPr>
              <a:t>village</a:t>
            </a:r>
            <a:r>
              <a:rPr lang="en-GB" sz="5400" dirty="0" smtClean="0"/>
              <a:t> </a:t>
            </a:r>
            <a:r>
              <a:rPr lang="en-GB" sz="5400" dirty="0">
                <a:solidFill>
                  <a:srgbClr val="00B050"/>
                </a:solidFill>
              </a:rPr>
              <a:t>with</a:t>
            </a:r>
            <a:r>
              <a:rPr lang="en-GB" sz="5400" dirty="0"/>
              <a:t> </a:t>
            </a:r>
            <a:r>
              <a:rPr lang="en-GB" sz="5400" dirty="0" smtClean="0">
                <a:solidFill>
                  <a:srgbClr val="FF0000"/>
                </a:solidFill>
              </a:rPr>
              <a:t>an imposing, mysterious </a:t>
            </a:r>
            <a:r>
              <a:rPr lang="en-GB" sz="5400" dirty="0" err="1" smtClean="0">
                <a:solidFill>
                  <a:srgbClr val="0070C0"/>
                </a:solidFill>
              </a:rPr>
              <a:t>clocktower</a:t>
            </a:r>
            <a:endParaRPr lang="en-GB" sz="5400" dirty="0">
              <a:solidFill>
                <a:srgbClr val="0070C0"/>
              </a:solidFill>
            </a:endParaRPr>
          </a:p>
        </p:txBody>
      </p:sp>
      <p:sp>
        <p:nvSpPr>
          <p:cNvPr id="9" name="Content Placeholder 2"/>
          <p:cNvSpPr txBox="1">
            <a:spLocks/>
          </p:cNvSpPr>
          <p:nvPr/>
        </p:nvSpPr>
        <p:spPr>
          <a:xfrm>
            <a:off x="329611" y="1554943"/>
            <a:ext cx="11437087" cy="67735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2800" dirty="0" smtClean="0"/>
              <a:t>(determiner </a:t>
            </a:r>
            <a:r>
              <a:rPr lang="en-GB" sz="2800" dirty="0" smtClean="0">
                <a:solidFill>
                  <a:srgbClr val="FF0000"/>
                </a:solidFill>
              </a:rPr>
              <a:t>adjective</a:t>
            </a:r>
            <a:r>
              <a:rPr lang="en-GB" sz="2800" dirty="0" smtClean="0"/>
              <a:t> </a:t>
            </a:r>
            <a:r>
              <a:rPr lang="en-GB" sz="2800" dirty="0">
                <a:solidFill>
                  <a:srgbClr val="FF0000"/>
                </a:solidFill>
              </a:rPr>
              <a:t>adjective</a:t>
            </a:r>
            <a:r>
              <a:rPr lang="en-GB" sz="2800" dirty="0"/>
              <a:t> </a:t>
            </a:r>
            <a:r>
              <a:rPr lang="en-GB" sz="2800" dirty="0">
                <a:solidFill>
                  <a:srgbClr val="0070C0"/>
                </a:solidFill>
              </a:rPr>
              <a:t>noun</a:t>
            </a:r>
            <a:r>
              <a:rPr lang="en-GB" sz="2800" dirty="0"/>
              <a:t> </a:t>
            </a:r>
            <a:r>
              <a:rPr lang="en-GB" sz="2800" dirty="0" smtClean="0">
                <a:solidFill>
                  <a:srgbClr val="00B050"/>
                </a:solidFill>
              </a:rPr>
              <a:t>prepositional phrase)</a:t>
            </a:r>
            <a:endParaRPr lang="en-GB" sz="2800" dirty="0">
              <a:solidFill>
                <a:srgbClr val="0070C0"/>
              </a:solidFill>
            </a:endParaRPr>
          </a:p>
        </p:txBody>
      </p:sp>
    </p:spTree>
    <p:extLst>
      <p:ext uri="{BB962C8B-B14F-4D97-AF65-F5344CB8AC3E}">
        <p14:creationId xmlns:p14="http://schemas.microsoft.com/office/powerpoint/2010/main" val="2050932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Direct Speech</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7747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471" y="438901"/>
            <a:ext cx="6010415" cy="1287085"/>
          </a:xfrm>
        </p:spPr>
        <p:txBody>
          <a:bodyPr>
            <a:noAutofit/>
          </a:bodyPr>
          <a:lstStyle/>
          <a:p>
            <a:r>
              <a:rPr lang="en-US" sz="2800" dirty="0">
                <a:latin typeface="SassoonPrimaryInfant" panose="00000400000000000000" pitchFamily="2" charset="0"/>
              </a:rPr>
              <a:t>“it is UK Parliament Week”. Announced Miss Thomas brightly, “we have a workshop later” “fantastic” Said the class.</a:t>
            </a:r>
            <a:endParaRPr lang="en-GB" sz="2800" b="1" dirty="0">
              <a:latin typeface="SassoonPrimaryInfant" panose="00000400000000000000" pitchFamily="2" charset="0"/>
            </a:endParaRPr>
          </a:p>
        </p:txBody>
      </p:sp>
      <p:sp>
        <p:nvSpPr>
          <p:cNvPr id="6" name="Control 1"/>
          <p:cNvSpPr>
            <a:spLocks noChangeArrowheads="1" noChangeShapeType="1"/>
          </p:cNvSpPr>
          <p:nvPr/>
        </p:nvSpPr>
        <p:spPr bwMode="auto">
          <a:xfrm>
            <a:off x="4675188" y="6430963"/>
            <a:ext cx="6645275" cy="60896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ranklin Gothic Book"/>
              <a:ea typeface="+mn-ea"/>
              <a:cs typeface="+mn-cs"/>
            </a:endParaRPr>
          </a:p>
        </p:txBody>
      </p:sp>
      <p:pic>
        <p:nvPicPr>
          <p:cNvPr id="3" name="Picture 2"/>
          <p:cNvPicPr>
            <a:picLocks noChangeAspect="1"/>
          </p:cNvPicPr>
          <p:nvPr/>
        </p:nvPicPr>
        <p:blipFill>
          <a:blip r:embed="rId3"/>
          <a:stretch>
            <a:fillRect/>
          </a:stretch>
        </p:blipFill>
        <p:spPr>
          <a:xfrm>
            <a:off x="272863" y="0"/>
            <a:ext cx="4872878" cy="3794057"/>
          </a:xfrm>
          <a:prstGeom prst="rect">
            <a:avLst/>
          </a:prstGeom>
        </p:spPr>
      </p:pic>
      <p:pic>
        <p:nvPicPr>
          <p:cNvPr id="5" name="Picture 4"/>
          <p:cNvPicPr>
            <a:picLocks noChangeAspect="1"/>
          </p:cNvPicPr>
          <p:nvPr/>
        </p:nvPicPr>
        <p:blipFill>
          <a:blip r:embed="rId4"/>
          <a:stretch>
            <a:fillRect/>
          </a:stretch>
        </p:blipFill>
        <p:spPr>
          <a:xfrm>
            <a:off x="272863" y="3451972"/>
            <a:ext cx="6375196" cy="3406028"/>
          </a:xfrm>
          <a:prstGeom prst="rect">
            <a:avLst/>
          </a:prstGeom>
        </p:spPr>
      </p:pic>
      <p:sp>
        <p:nvSpPr>
          <p:cNvPr id="7" name="Title 3"/>
          <p:cNvSpPr txBox="1">
            <a:spLocks/>
          </p:cNvSpPr>
          <p:nvPr/>
        </p:nvSpPr>
        <p:spPr>
          <a:xfrm>
            <a:off x="5562471" y="2147847"/>
            <a:ext cx="6010415" cy="2065565"/>
          </a:xfrm>
          <a:prstGeom prst="rect">
            <a:avLst/>
          </a:prstGeom>
          <a:solidFill>
            <a:schemeClr val="accent5">
              <a:lumMod val="60000"/>
              <a:lumOff val="40000"/>
            </a:schemeClr>
          </a:solidFill>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a:t>
            </a:r>
            <a:r>
              <a:rPr kumimoji="0" lang="en-US" sz="28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I</a:t>
            </a: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t is UK Parliament Week</a:t>
            </a:r>
            <a:r>
              <a:rPr kumimoji="0" lang="en-US" sz="28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a:t>
            </a: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 </a:t>
            </a:r>
            <a:r>
              <a:rPr kumimoji="0" lang="en-US" sz="28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a</a:t>
            </a: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nnounced Miss Thomas brightly, “</a:t>
            </a:r>
            <a:r>
              <a:rPr kumimoji="0" lang="en-US" sz="28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W</a:t>
            </a: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e have a workshop later</a:t>
            </a:r>
            <a:r>
              <a:rPr kumimoji="0" lang="en-US" sz="28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a:t>
            </a: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 </a:t>
            </a:r>
          </a:p>
          <a:p>
            <a:pPr marL="0" marR="0" lvl="0" indent="0" algn="l" defTabSz="914400" rtl="0" eaLnBrk="1" fontAlgn="auto" latinLnBrk="0" hangingPunct="1">
              <a:lnSpc>
                <a:spcPct val="89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191B0E"/>
              </a:solidFill>
              <a:effectLst/>
              <a:uLnTx/>
              <a:uFillTx/>
              <a:latin typeface="SassoonPrimaryInfant" panose="00000400000000000000" pitchFamily="2" charset="0"/>
              <a:ea typeface="+mj-ea"/>
              <a:cs typeface="+mj-cs"/>
            </a:endParaRPr>
          </a:p>
          <a:p>
            <a:pPr marL="0" marR="0" lvl="0" indent="0" algn="l" defTabSz="914400" rtl="0" eaLnBrk="1" fontAlgn="auto" latinLnBrk="0" hangingPunct="1">
              <a:lnSpc>
                <a:spcPct val="89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a:t>
            </a:r>
            <a:r>
              <a:rPr kumimoji="0" lang="en-US" sz="28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F</a:t>
            </a: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antastic</a:t>
            </a:r>
            <a:r>
              <a:rPr kumimoji="0" lang="en-US" sz="28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a:t>
            </a: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 </a:t>
            </a:r>
            <a:r>
              <a:rPr kumimoji="0" lang="en-US" sz="28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s</a:t>
            </a:r>
            <a:r>
              <a:rPr kumimoji="0" lang="en-US" sz="2800" b="0" i="0" u="none" strike="noStrike" kern="1200" cap="none" spc="0" normalizeH="0" baseline="0" noProof="0" dirty="0" smtClean="0">
                <a:ln>
                  <a:noFill/>
                </a:ln>
                <a:solidFill>
                  <a:srgbClr val="191B0E"/>
                </a:solidFill>
                <a:effectLst/>
                <a:uLnTx/>
                <a:uFillTx/>
                <a:latin typeface="SassoonPrimaryInfant" panose="00000400000000000000" pitchFamily="2" charset="0"/>
                <a:ea typeface="+mj-ea"/>
                <a:cs typeface="+mj-cs"/>
              </a:rPr>
              <a:t>aid the class.</a:t>
            </a:r>
            <a:endParaRPr kumimoji="0" lang="en-GB" sz="2800" b="1" i="0" u="none" strike="noStrike" kern="1200" cap="none" spc="0" normalizeH="0" baseline="0" noProof="0" dirty="0">
              <a:ln>
                <a:noFill/>
              </a:ln>
              <a:solidFill>
                <a:srgbClr val="191B0E"/>
              </a:solidFill>
              <a:effectLst/>
              <a:uLnTx/>
              <a:uFillTx/>
              <a:latin typeface="SassoonPrimaryInfant" panose="00000400000000000000" pitchFamily="2" charset="0"/>
              <a:ea typeface="+mj-ea"/>
              <a:cs typeface="+mj-cs"/>
            </a:endParaRPr>
          </a:p>
        </p:txBody>
      </p:sp>
      <p:sp>
        <p:nvSpPr>
          <p:cNvPr id="8" name="Oval 7"/>
          <p:cNvSpPr/>
          <p:nvPr/>
        </p:nvSpPr>
        <p:spPr>
          <a:xfrm>
            <a:off x="5701553" y="394447"/>
            <a:ext cx="197223" cy="44823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9" name="Oval 8"/>
          <p:cNvSpPr/>
          <p:nvPr/>
        </p:nvSpPr>
        <p:spPr>
          <a:xfrm>
            <a:off x="9287436" y="394448"/>
            <a:ext cx="412376" cy="48802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10" name="Oval 9"/>
          <p:cNvSpPr/>
          <p:nvPr/>
        </p:nvSpPr>
        <p:spPr>
          <a:xfrm>
            <a:off x="9623741" y="376518"/>
            <a:ext cx="412376" cy="48802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11" name="Oval 10"/>
          <p:cNvSpPr/>
          <p:nvPr/>
        </p:nvSpPr>
        <p:spPr>
          <a:xfrm>
            <a:off x="8875060" y="816309"/>
            <a:ext cx="412376" cy="48802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12" name="Oval 11"/>
          <p:cNvSpPr/>
          <p:nvPr/>
        </p:nvSpPr>
        <p:spPr>
          <a:xfrm>
            <a:off x="7585449" y="1209703"/>
            <a:ext cx="412376" cy="48802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13" name="Oval 12"/>
          <p:cNvSpPr/>
          <p:nvPr/>
        </p:nvSpPr>
        <p:spPr>
          <a:xfrm>
            <a:off x="7915837" y="1176623"/>
            <a:ext cx="412376" cy="48802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14" name="Oval 13"/>
          <p:cNvSpPr/>
          <p:nvPr/>
        </p:nvSpPr>
        <p:spPr>
          <a:xfrm>
            <a:off x="9207785" y="1211635"/>
            <a:ext cx="412376" cy="48802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15" name="Oval 14"/>
          <p:cNvSpPr/>
          <p:nvPr/>
        </p:nvSpPr>
        <p:spPr>
          <a:xfrm>
            <a:off x="9608427" y="1211635"/>
            <a:ext cx="412376" cy="48802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Tree>
    <p:extLst>
      <p:ext uri="{BB962C8B-B14F-4D97-AF65-F5344CB8AC3E}">
        <p14:creationId xmlns:p14="http://schemas.microsoft.com/office/powerpoint/2010/main" val="7626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Clauses</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7439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692696"/>
            <a:ext cx="7632848" cy="4968552"/>
          </a:xfrm>
        </p:spPr>
        <p:txBody>
          <a:bodyPr anchor="t">
            <a:normAutofit/>
          </a:bodyPr>
          <a:lstStyle/>
          <a:p>
            <a:r>
              <a:rPr lang="en-GB" dirty="0" smtClean="0">
                <a:latin typeface="SassoonPrimaryInfant" panose="00000400000000000000" pitchFamily="2" charset="0"/>
              </a:rPr>
              <a:t>Clauses have verbs.</a:t>
            </a:r>
            <a:br>
              <a:rPr lang="en-GB" dirty="0" smtClean="0">
                <a:latin typeface="SassoonPrimaryInfant" panose="00000400000000000000" pitchFamily="2" charset="0"/>
              </a:rPr>
            </a:br>
            <a:r>
              <a:rPr lang="en-GB" dirty="0" smtClean="0">
                <a:latin typeface="SassoonPrimaryInfant" panose="00000400000000000000" pitchFamily="2" charset="0"/>
              </a:rPr>
              <a:t/>
            </a:r>
            <a:br>
              <a:rPr lang="en-GB" dirty="0" smtClean="0">
                <a:latin typeface="SassoonPrimaryInfant" panose="00000400000000000000" pitchFamily="2" charset="0"/>
              </a:rPr>
            </a:br>
            <a:r>
              <a:rPr lang="en-GB" dirty="0" smtClean="0">
                <a:latin typeface="SassoonPrimaryInfant" panose="00000400000000000000" pitchFamily="2" charset="0"/>
              </a:rPr>
              <a:t>Phrases do not.</a:t>
            </a:r>
            <a:endParaRPr lang="en-GB" dirty="0">
              <a:latin typeface="SassoonPrimaryInfant" panose="00000400000000000000" pitchFamily="2" charset="0"/>
            </a:endParaRPr>
          </a:p>
        </p:txBody>
      </p:sp>
    </p:spTree>
    <p:extLst>
      <p:ext uri="{BB962C8B-B14F-4D97-AF65-F5344CB8AC3E}">
        <p14:creationId xmlns:p14="http://schemas.microsoft.com/office/powerpoint/2010/main" val="4000652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749" y="692696"/>
            <a:ext cx="9426699" cy="4968552"/>
          </a:xfrm>
        </p:spPr>
        <p:txBody>
          <a:bodyPr anchor="t">
            <a:noAutofit/>
          </a:bodyPr>
          <a:lstStyle/>
          <a:p>
            <a:pPr algn="l"/>
            <a:r>
              <a:rPr lang="en-GB" sz="2400" dirty="0">
                <a:latin typeface="SassoonPrimaryInfant" panose="00000400000000000000" pitchFamily="2" charset="0"/>
              </a:rPr>
              <a:t> </a:t>
            </a:r>
            <a:r>
              <a:rPr lang="en-GB" sz="2400" b="1" dirty="0">
                <a:latin typeface="SassoonPrimaryInfant" panose="00000400000000000000" pitchFamily="2" charset="0"/>
              </a:rPr>
              <a:t>Phrase or Clause?</a:t>
            </a:r>
            <a:r>
              <a:rPr lang="en-GB" sz="2400" dirty="0">
                <a:latin typeface="SassoonPrimaryInfant" panose="00000400000000000000" pitchFamily="2" charset="0"/>
              </a:rPr>
              <a:t/>
            </a:r>
            <a:br>
              <a:rPr lang="en-GB" sz="2400" dirty="0">
                <a:latin typeface="SassoonPrimaryInfant" panose="00000400000000000000" pitchFamily="2" charset="0"/>
              </a:rPr>
            </a:br>
            <a:r>
              <a:rPr lang="en-GB" sz="2400" dirty="0">
                <a:latin typeface="SassoonPrimaryInfant" panose="00000400000000000000" pitchFamily="2" charset="0"/>
              </a:rPr>
              <a:t/>
            </a:r>
            <a:br>
              <a:rPr lang="en-GB" sz="2400" dirty="0">
                <a:latin typeface="SassoonPrimaryInfant" panose="00000400000000000000" pitchFamily="2" charset="0"/>
              </a:rPr>
            </a:br>
            <a:r>
              <a:rPr lang="en-GB" sz="2400" dirty="0">
                <a:latin typeface="SassoonPrimaryInfant" panose="00000400000000000000" pitchFamily="2" charset="0"/>
              </a:rPr>
              <a:t>1. The doctor’s practice was a long way </a:t>
            </a:r>
            <a:r>
              <a:rPr lang="en-GB" sz="2400" b="1" u="sng" dirty="0">
                <a:latin typeface="SassoonPrimaryInfant" panose="00000400000000000000" pitchFamily="2" charset="0"/>
              </a:rPr>
              <a:t>from her house</a:t>
            </a:r>
            <a:r>
              <a:rPr lang="en-GB" sz="2400" dirty="0">
                <a:latin typeface="SassoonPrimaryInfant" panose="00000400000000000000" pitchFamily="2" charset="0"/>
              </a:rPr>
              <a:t>.</a:t>
            </a:r>
            <a:br>
              <a:rPr lang="en-GB" sz="2400" dirty="0">
                <a:latin typeface="SassoonPrimaryInfant" panose="00000400000000000000" pitchFamily="2" charset="0"/>
              </a:rPr>
            </a:br>
            <a:r>
              <a:rPr lang="en-GB" sz="2400" dirty="0">
                <a:latin typeface="SassoonPrimaryInfant" panose="00000400000000000000" pitchFamily="2" charset="0"/>
              </a:rPr>
              <a:t>2. Slowly, </a:t>
            </a:r>
            <a:r>
              <a:rPr lang="en-GB" sz="2400" b="1" u="sng" dirty="0">
                <a:latin typeface="SassoonPrimaryInfant" panose="00000400000000000000" pitchFamily="2" charset="0"/>
              </a:rPr>
              <a:t>the enormous turnip grew and grew</a:t>
            </a:r>
            <a:r>
              <a:rPr lang="en-GB" sz="2400" dirty="0">
                <a:latin typeface="SassoonPrimaryInfant" panose="00000400000000000000" pitchFamily="2" charset="0"/>
              </a:rPr>
              <a:t>. </a:t>
            </a:r>
            <a:br>
              <a:rPr lang="en-GB" sz="2400" dirty="0">
                <a:latin typeface="SassoonPrimaryInfant" panose="00000400000000000000" pitchFamily="2" charset="0"/>
              </a:rPr>
            </a:br>
            <a:r>
              <a:rPr lang="en-GB" sz="2400" dirty="0">
                <a:latin typeface="SassoonPrimaryInfant" panose="00000400000000000000" pitchFamily="2" charset="0"/>
              </a:rPr>
              <a:t>3. </a:t>
            </a:r>
            <a:r>
              <a:rPr lang="en-GB" sz="2400" b="1" u="sng" dirty="0">
                <a:latin typeface="SassoonPrimaryInfant" panose="00000400000000000000" pitchFamily="2" charset="0"/>
              </a:rPr>
              <a:t>For months and months </a:t>
            </a:r>
            <a:r>
              <a:rPr lang="en-GB" sz="2400" dirty="0">
                <a:latin typeface="SassoonPrimaryInfant" panose="00000400000000000000" pitchFamily="2" charset="0"/>
              </a:rPr>
              <a:t>the students studied hard.</a:t>
            </a:r>
            <a:br>
              <a:rPr lang="en-GB" sz="2400" dirty="0">
                <a:latin typeface="SassoonPrimaryInfant" panose="00000400000000000000" pitchFamily="2" charset="0"/>
              </a:rPr>
            </a:br>
            <a:r>
              <a:rPr lang="en-GB" sz="2400" dirty="0">
                <a:latin typeface="SassoonPrimaryInfant" panose="00000400000000000000" pitchFamily="2" charset="0"/>
              </a:rPr>
              <a:t>4.  </a:t>
            </a:r>
            <a:r>
              <a:rPr lang="en-GB" sz="2400" b="1" u="sng" dirty="0">
                <a:latin typeface="SassoonPrimaryInfant" panose="00000400000000000000" pitchFamily="2" charset="0"/>
              </a:rPr>
              <a:t>The sheep were led</a:t>
            </a:r>
            <a:r>
              <a:rPr lang="en-GB" sz="2400" dirty="0">
                <a:latin typeface="SassoonPrimaryInfant" panose="00000400000000000000" pitchFamily="2" charset="0"/>
              </a:rPr>
              <a:t> to the field.</a:t>
            </a:r>
            <a:br>
              <a:rPr lang="en-GB" sz="2400" dirty="0">
                <a:latin typeface="SassoonPrimaryInfant" panose="00000400000000000000" pitchFamily="2" charset="0"/>
              </a:rPr>
            </a:br>
            <a:r>
              <a:rPr lang="en-GB" sz="2400" dirty="0">
                <a:latin typeface="SassoonPrimaryInfant" panose="00000400000000000000" pitchFamily="2" charset="0"/>
              </a:rPr>
              <a:t>5. </a:t>
            </a:r>
            <a:r>
              <a:rPr lang="en-GB" sz="2400" b="1" u="sng" dirty="0">
                <a:latin typeface="SassoonPrimaryInfant" panose="00000400000000000000" pitchFamily="2" charset="0"/>
              </a:rPr>
              <a:t>There is a gigantic spider</a:t>
            </a:r>
            <a:r>
              <a:rPr lang="en-GB" sz="2400" b="1" dirty="0">
                <a:latin typeface="SassoonPrimaryInfant" panose="00000400000000000000" pitchFamily="2" charset="0"/>
              </a:rPr>
              <a:t> </a:t>
            </a:r>
            <a:r>
              <a:rPr lang="en-GB" sz="2400" dirty="0">
                <a:latin typeface="SassoonPrimaryInfant" panose="00000400000000000000" pitchFamily="2" charset="0"/>
              </a:rPr>
              <a:t>under that chair!  </a:t>
            </a:r>
            <a:br>
              <a:rPr lang="en-GB" sz="2400" dirty="0">
                <a:latin typeface="SassoonPrimaryInfant" panose="00000400000000000000" pitchFamily="2" charset="0"/>
              </a:rPr>
            </a:br>
            <a:r>
              <a:rPr lang="en-GB" sz="2400" dirty="0">
                <a:latin typeface="SassoonPrimaryInfant" panose="00000400000000000000" pitchFamily="2" charset="0"/>
              </a:rPr>
              <a:t>6. Under the sea </a:t>
            </a:r>
            <a:r>
              <a:rPr lang="en-GB" sz="2400" b="1" u="sng" dirty="0">
                <a:latin typeface="SassoonPrimaryInfant" panose="00000400000000000000" pitchFamily="2" charset="0"/>
              </a:rPr>
              <a:t>live all kinds of animals</a:t>
            </a:r>
            <a:r>
              <a:rPr lang="en-GB" sz="2400" dirty="0">
                <a:latin typeface="SassoonPrimaryInfant" panose="00000400000000000000" pitchFamily="2" charset="0"/>
              </a:rPr>
              <a:t>.</a:t>
            </a:r>
            <a:br>
              <a:rPr lang="en-GB" sz="2400" dirty="0">
                <a:latin typeface="SassoonPrimaryInfant" panose="00000400000000000000" pitchFamily="2" charset="0"/>
              </a:rPr>
            </a:br>
            <a:r>
              <a:rPr lang="en-GB" sz="2400" dirty="0">
                <a:latin typeface="SassoonPrimaryInfant" panose="00000400000000000000" pitchFamily="2" charset="0"/>
              </a:rPr>
              <a:t>7. </a:t>
            </a:r>
            <a:r>
              <a:rPr lang="en-GB" sz="2400" b="1" u="sng" dirty="0">
                <a:latin typeface="SassoonPrimaryInfant" panose="00000400000000000000" pitchFamily="2" charset="0"/>
              </a:rPr>
              <a:t>Over the weekend</a:t>
            </a:r>
            <a:r>
              <a:rPr lang="en-GB" sz="2400" dirty="0">
                <a:latin typeface="SassoonPrimaryInfant" panose="00000400000000000000" pitchFamily="2" charset="0"/>
              </a:rPr>
              <a:t> I went shopping.</a:t>
            </a:r>
            <a:br>
              <a:rPr lang="en-GB" sz="2400" dirty="0">
                <a:latin typeface="SassoonPrimaryInfant" panose="00000400000000000000" pitchFamily="2" charset="0"/>
              </a:rPr>
            </a:br>
            <a:r>
              <a:rPr lang="en-GB" sz="2400" dirty="0">
                <a:latin typeface="SassoonPrimaryInfant" panose="00000400000000000000" pitchFamily="2" charset="0"/>
              </a:rPr>
              <a:t>8. I always have a biscuit and cup of tea </a:t>
            </a:r>
            <a:r>
              <a:rPr lang="en-GB" sz="2400" b="1" u="sng" dirty="0">
                <a:latin typeface="SassoonPrimaryInfant" panose="00000400000000000000" pitchFamily="2" charset="0"/>
              </a:rPr>
              <a:t>at five o’clock.</a:t>
            </a:r>
            <a:r>
              <a:rPr lang="en-GB" sz="2400" dirty="0">
                <a:latin typeface="SassoonPrimaryInfant" panose="00000400000000000000" pitchFamily="2" charset="0"/>
              </a:rPr>
              <a:t/>
            </a:r>
            <a:br>
              <a:rPr lang="en-GB" sz="2400" dirty="0">
                <a:latin typeface="SassoonPrimaryInfant" panose="00000400000000000000" pitchFamily="2" charset="0"/>
              </a:rPr>
            </a:br>
            <a:r>
              <a:rPr lang="en-GB" sz="2400" dirty="0">
                <a:latin typeface="SassoonPrimaryInfant" panose="00000400000000000000" pitchFamily="2" charset="0"/>
              </a:rPr>
              <a:t>9. Next year, </a:t>
            </a:r>
            <a:r>
              <a:rPr lang="en-GB" sz="2400" b="1" u="sng" dirty="0">
                <a:latin typeface="SassoonPrimaryInfant" panose="00000400000000000000" pitchFamily="2" charset="0"/>
              </a:rPr>
              <a:t>we’re going on an adventure</a:t>
            </a:r>
            <a:r>
              <a:rPr lang="en-GB" sz="2400" dirty="0">
                <a:latin typeface="SassoonPrimaryInfant" panose="00000400000000000000" pitchFamily="2" charset="0"/>
              </a:rPr>
              <a:t>.</a:t>
            </a:r>
          </a:p>
        </p:txBody>
      </p:sp>
      <p:sp>
        <p:nvSpPr>
          <p:cNvPr id="3" name="Title 3"/>
          <p:cNvSpPr txBox="1">
            <a:spLocks/>
          </p:cNvSpPr>
          <p:nvPr/>
        </p:nvSpPr>
        <p:spPr>
          <a:xfrm>
            <a:off x="4511824" y="5301209"/>
            <a:ext cx="2088232" cy="1254001"/>
          </a:xfrm>
          <a:prstGeom prst="rect">
            <a:avLst/>
          </a:prstGeom>
          <a:solidFill>
            <a:srgbClr val="FFFF00"/>
          </a:solidFill>
        </p:spPr>
        <p:txBody>
          <a:bodyPr vert="horz" lIns="91440" tIns="45720" rIns="91440" bIns="45720" rtlCol="0" anchor="ctr">
            <a:normAutofit fontScale="90000" lnSpcReduction="10000"/>
          </a:bodyPr>
          <a:lstStyle/>
          <a:p>
            <a:pPr algn="ctr" defTabSz="914400">
              <a:spcBef>
                <a:spcPct val="0"/>
              </a:spcBef>
              <a:defRPr/>
            </a:pPr>
            <a:r>
              <a:rPr lang="en-GB" sz="4400" dirty="0" smtClean="0">
                <a:solidFill>
                  <a:prstClr val="black"/>
                </a:solidFill>
                <a:latin typeface="SassoonPrimaryInfant" panose="00000400000000000000" pitchFamily="2" charset="0"/>
              </a:rPr>
              <a:t>Find the verbs!</a:t>
            </a:r>
            <a:endParaRPr lang="en-GB" sz="4400" dirty="0">
              <a:solidFill>
                <a:prstClr val="black"/>
              </a:solidFill>
              <a:latin typeface="SassoonPrimaryInfant" panose="00000400000000000000" pitchFamily="2" charset="0"/>
            </a:endParaRPr>
          </a:p>
        </p:txBody>
      </p:sp>
      <p:sp>
        <p:nvSpPr>
          <p:cNvPr id="4" name="Title 3"/>
          <p:cNvSpPr txBox="1">
            <a:spLocks/>
          </p:cNvSpPr>
          <p:nvPr/>
        </p:nvSpPr>
        <p:spPr>
          <a:xfrm>
            <a:off x="8158791" y="1477926"/>
            <a:ext cx="1282921" cy="345796"/>
          </a:xfrm>
          <a:prstGeom prst="rect">
            <a:avLst/>
          </a:prstGeom>
          <a:solidFill>
            <a:schemeClr val="accent6">
              <a:lumMod val="40000"/>
              <a:lumOff val="60000"/>
            </a:schemeClr>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phrase</a:t>
            </a:r>
            <a:endParaRPr lang="en-GB" sz="4400" dirty="0">
              <a:solidFill>
                <a:prstClr val="black"/>
              </a:solidFill>
              <a:latin typeface="SassoonPrimaryInfant" panose="00000400000000000000" pitchFamily="2" charset="0"/>
            </a:endParaRPr>
          </a:p>
        </p:txBody>
      </p:sp>
      <p:sp>
        <p:nvSpPr>
          <p:cNvPr id="5" name="Title 3"/>
          <p:cNvSpPr txBox="1">
            <a:spLocks/>
          </p:cNvSpPr>
          <p:nvPr/>
        </p:nvSpPr>
        <p:spPr>
          <a:xfrm>
            <a:off x="7308186" y="1893008"/>
            <a:ext cx="1282921" cy="345796"/>
          </a:xfrm>
          <a:prstGeom prst="rect">
            <a:avLst/>
          </a:prstGeom>
          <a:solidFill>
            <a:srgbClr val="FFFF00"/>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clause</a:t>
            </a:r>
            <a:endParaRPr lang="en-GB" sz="4400" dirty="0">
              <a:solidFill>
                <a:prstClr val="black"/>
              </a:solidFill>
              <a:latin typeface="SassoonPrimaryInfant" panose="00000400000000000000" pitchFamily="2" charset="0"/>
            </a:endParaRPr>
          </a:p>
        </p:txBody>
      </p:sp>
      <p:sp>
        <p:nvSpPr>
          <p:cNvPr id="6" name="Title 3"/>
          <p:cNvSpPr txBox="1">
            <a:spLocks/>
          </p:cNvSpPr>
          <p:nvPr/>
        </p:nvSpPr>
        <p:spPr>
          <a:xfrm>
            <a:off x="7839814" y="2238804"/>
            <a:ext cx="1282921" cy="345796"/>
          </a:xfrm>
          <a:prstGeom prst="rect">
            <a:avLst/>
          </a:prstGeom>
          <a:solidFill>
            <a:schemeClr val="accent6">
              <a:lumMod val="40000"/>
              <a:lumOff val="60000"/>
            </a:schemeClr>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phrase</a:t>
            </a:r>
            <a:endParaRPr lang="en-GB" sz="4400" dirty="0">
              <a:solidFill>
                <a:prstClr val="black"/>
              </a:solidFill>
              <a:latin typeface="SassoonPrimaryInfant" panose="00000400000000000000" pitchFamily="2" charset="0"/>
            </a:endParaRPr>
          </a:p>
        </p:txBody>
      </p:sp>
      <p:sp>
        <p:nvSpPr>
          <p:cNvPr id="7" name="Title 3"/>
          <p:cNvSpPr txBox="1">
            <a:spLocks/>
          </p:cNvSpPr>
          <p:nvPr/>
        </p:nvSpPr>
        <p:spPr>
          <a:xfrm>
            <a:off x="5415098" y="2584600"/>
            <a:ext cx="1282921" cy="345796"/>
          </a:xfrm>
          <a:prstGeom prst="rect">
            <a:avLst/>
          </a:prstGeom>
          <a:solidFill>
            <a:srgbClr val="FFFF00"/>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clause</a:t>
            </a:r>
            <a:endParaRPr lang="en-GB" sz="4400" dirty="0">
              <a:solidFill>
                <a:prstClr val="black"/>
              </a:solidFill>
              <a:latin typeface="SassoonPrimaryInfant" panose="00000400000000000000" pitchFamily="2" charset="0"/>
            </a:endParaRPr>
          </a:p>
        </p:txBody>
      </p:sp>
      <p:sp>
        <p:nvSpPr>
          <p:cNvPr id="8" name="Title 3"/>
          <p:cNvSpPr txBox="1">
            <a:spLocks/>
          </p:cNvSpPr>
          <p:nvPr/>
        </p:nvSpPr>
        <p:spPr>
          <a:xfrm>
            <a:off x="6875870" y="2930396"/>
            <a:ext cx="1282921" cy="345796"/>
          </a:xfrm>
          <a:prstGeom prst="rect">
            <a:avLst/>
          </a:prstGeom>
          <a:solidFill>
            <a:srgbClr val="FFFF00"/>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clause</a:t>
            </a:r>
            <a:endParaRPr lang="en-GB" sz="4400" dirty="0">
              <a:solidFill>
                <a:prstClr val="black"/>
              </a:solidFill>
              <a:latin typeface="SassoonPrimaryInfant" panose="00000400000000000000" pitchFamily="2" charset="0"/>
            </a:endParaRPr>
          </a:p>
        </p:txBody>
      </p:sp>
      <p:sp>
        <p:nvSpPr>
          <p:cNvPr id="9" name="Title 3"/>
          <p:cNvSpPr txBox="1">
            <a:spLocks/>
          </p:cNvSpPr>
          <p:nvPr/>
        </p:nvSpPr>
        <p:spPr>
          <a:xfrm>
            <a:off x="6510855" y="3302328"/>
            <a:ext cx="1282921" cy="345796"/>
          </a:xfrm>
          <a:prstGeom prst="rect">
            <a:avLst/>
          </a:prstGeom>
          <a:solidFill>
            <a:srgbClr val="FFFF00"/>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clause</a:t>
            </a:r>
            <a:endParaRPr lang="en-GB" sz="4400" dirty="0">
              <a:solidFill>
                <a:prstClr val="black"/>
              </a:solidFill>
              <a:latin typeface="SassoonPrimaryInfant" panose="00000400000000000000" pitchFamily="2" charset="0"/>
            </a:endParaRPr>
          </a:p>
        </p:txBody>
      </p:sp>
      <p:sp>
        <p:nvSpPr>
          <p:cNvPr id="10" name="Title 3"/>
          <p:cNvSpPr txBox="1">
            <a:spLocks/>
          </p:cNvSpPr>
          <p:nvPr/>
        </p:nvSpPr>
        <p:spPr>
          <a:xfrm>
            <a:off x="5869394" y="3674260"/>
            <a:ext cx="1282921" cy="345796"/>
          </a:xfrm>
          <a:prstGeom prst="rect">
            <a:avLst/>
          </a:prstGeom>
          <a:solidFill>
            <a:schemeClr val="accent6">
              <a:lumMod val="40000"/>
              <a:lumOff val="60000"/>
            </a:schemeClr>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phrase</a:t>
            </a:r>
            <a:endParaRPr lang="en-GB" sz="4400" dirty="0">
              <a:solidFill>
                <a:prstClr val="black"/>
              </a:solidFill>
              <a:latin typeface="SassoonPrimaryInfant" panose="00000400000000000000" pitchFamily="2" charset="0"/>
            </a:endParaRPr>
          </a:p>
        </p:txBody>
      </p:sp>
      <p:sp>
        <p:nvSpPr>
          <p:cNvPr id="11" name="Title 3"/>
          <p:cNvSpPr txBox="1">
            <a:spLocks/>
          </p:cNvSpPr>
          <p:nvPr/>
        </p:nvSpPr>
        <p:spPr>
          <a:xfrm>
            <a:off x="8158791" y="4020056"/>
            <a:ext cx="1282921" cy="345796"/>
          </a:xfrm>
          <a:prstGeom prst="rect">
            <a:avLst/>
          </a:prstGeom>
          <a:solidFill>
            <a:schemeClr val="accent6">
              <a:lumMod val="40000"/>
              <a:lumOff val="60000"/>
            </a:schemeClr>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phrase</a:t>
            </a:r>
            <a:endParaRPr lang="en-GB" sz="4400" dirty="0">
              <a:solidFill>
                <a:prstClr val="black"/>
              </a:solidFill>
              <a:latin typeface="SassoonPrimaryInfant" panose="00000400000000000000" pitchFamily="2" charset="0"/>
            </a:endParaRPr>
          </a:p>
        </p:txBody>
      </p:sp>
      <p:sp>
        <p:nvSpPr>
          <p:cNvPr id="12" name="Title 3"/>
          <p:cNvSpPr txBox="1">
            <a:spLocks/>
          </p:cNvSpPr>
          <p:nvPr/>
        </p:nvSpPr>
        <p:spPr>
          <a:xfrm>
            <a:off x="6581777" y="4436719"/>
            <a:ext cx="1282921" cy="345796"/>
          </a:xfrm>
          <a:prstGeom prst="rect">
            <a:avLst/>
          </a:prstGeom>
          <a:solidFill>
            <a:srgbClr val="FFFF00"/>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clause</a:t>
            </a:r>
            <a:endParaRPr lang="en-GB" sz="4400" dirty="0">
              <a:solidFill>
                <a:prstClr val="black"/>
              </a:solidFill>
              <a:latin typeface="SassoonPrimaryInfant" panose="00000400000000000000" pitchFamily="2" charset="0"/>
            </a:endParaRPr>
          </a:p>
        </p:txBody>
      </p:sp>
      <p:sp>
        <p:nvSpPr>
          <p:cNvPr id="13" name="Title 3"/>
          <p:cNvSpPr txBox="1">
            <a:spLocks/>
          </p:cNvSpPr>
          <p:nvPr/>
        </p:nvSpPr>
        <p:spPr>
          <a:xfrm>
            <a:off x="9486987" y="1477926"/>
            <a:ext cx="1282921" cy="345796"/>
          </a:xfrm>
          <a:prstGeom prst="rect">
            <a:avLst/>
          </a:prstGeom>
          <a:solidFill>
            <a:schemeClr val="accent6">
              <a:lumMod val="40000"/>
              <a:lumOff val="60000"/>
            </a:schemeClr>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(adverbial)</a:t>
            </a:r>
            <a:endParaRPr lang="en-GB" sz="4400" dirty="0">
              <a:solidFill>
                <a:prstClr val="black"/>
              </a:solidFill>
              <a:latin typeface="SassoonPrimaryInfant" panose="00000400000000000000" pitchFamily="2" charset="0"/>
            </a:endParaRPr>
          </a:p>
        </p:txBody>
      </p:sp>
      <p:sp>
        <p:nvSpPr>
          <p:cNvPr id="14" name="Title 3"/>
          <p:cNvSpPr txBox="1">
            <a:spLocks/>
          </p:cNvSpPr>
          <p:nvPr/>
        </p:nvSpPr>
        <p:spPr>
          <a:xfrm>
            <a:off x="9166257" y="2238804"/>
            <a:ext cx="1282921" cy="345796"/>
          </a:xfrm>
          <a:prstGeom prst="rect">
            <a:avLst/>
          </a:prstGeom>
          <a:solidFill>
            <a:schemeClr val="accent6">
              <a:lumMod val="40000"/>
              <a:lumOff val="60000"/>
            </a:schemeClr>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(adverbial)</a:t>
            </a:r>
            <a:endParaRPr lang="en-GB" sz="4400" dirty="0">
              <a:solidFill>
                <a:prstClr val="black"/>
              </a:solidFill>
              <a:latin typeface="SassoonPrimaryInfant" panose="00000400000000000000" pitchFamily="2" charset="0"/>
            </a:endParaRPr>
          </a:p>
        </p:txBody>
      </p:sp>
      <p:sp>
        <p:nvSpPr>
          <p:cNvPr id="15" name="Title 3"/>
          <p:cNvSpPr txBox="1">
            <a:spLocks/>
          </p:cNvSpPr>
          <p:nvPr/>
        </p:nvSpPr>
        <p:spPr>
          <a:xfrm>
            <a:off x="7242867" y="3670277"/>
            <a:ext cx="1282921" cy="345796"/>
          </a:xfrm>
          <a:prstGeom prst="rect">
            <a:avLst/>
          </a:prstGeom>
          <a:solidFill>
            <a:schemeClr val="accent6">
              <a:lumMod val="40000"/>
              <a:lumOff val="60000"/>
            </a:schemeClr>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(adverbial)</a:t>
            </a:r>
            <a:endParaRPr lang="en-GB" sz="4400" dirty="0">
              <a:solidFill>
                <a:prstClr val="black"/>
              </a:solidFill>
              <a:latin typeface="SassoonPrimaryInfant" panose="00000400000000000000" pitchFamily="2" charset="0"/>
            </a:endParaRPr>
          </a:p>
        </p:txBody>
      </p:sp>
      <p:sp>
        <p:nvSpPr>
          <p:cNvPr id="16" name="Title 3"/>
          <p:cNvSpPr txBox="1">
            <a:spLocks/>
          </p:cNvSpPr>
          <p:nvPr/>
        </p:nvSpPr>
        <p:spPr>
          <a:xfrm>
            <a:off x="9486987" y="4020056"/>
            <a:ext cx="1282921" cy="345796"/>
          </a:xfrm>
          <a:prstGeom prst="rect">
            <a:avLst/>
          </a:prstGeom>
          <a:solidFill>
            <a:schemeClr val="accent6">
              <a:lumMod val="40000"/>
              <a:lumOff val="60000"/>
            </a:schemeClr>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(adverbial)</a:t>
            </a:r>
            <a:endParaRPr lang="en-GB" sz="4400" dirty="0">
              <a:solidFill>
                <a:prstClr val="black"/>
              </a:solidFill>
              <a:latin typeface="SassoonPrimaryInfant" panose="00000400000000000000" pitchFamily="2" charset="0"/>
            </a:endParaRPr>
          </a:p>
        </p:txBody>
      </p:sp>
      <p:sp>
        <p:nvSpPr>
          <p:cNvPr id="17" name="Title 3"/>
          <p:cNvSpPr txBox="1">
            <a:spLocks/>
          </p:cNvSpPr>
          <p:nvPr/>
        </p:nvSpPr>
        <p:spPr>
          <a:xfrm>
            <a:off x="8641640" y="1893008"/>
            <a:ext cx="1282921" cy="345796"/>
          </a:xfrm>
          <a:prstGeom prst="rect">
            <a:avLst/>
          </a:prstGeom>
          <a:solidFill>
            <a:srgbClr val="FFFF00"/>
          </a:solidFill>
        </p:spPr>
        <p:txBody>
          <a:bodyPr vert="horz" lIns="91440" tIns="45720" rIns="91440" bIns="45720" rtlCol="0" anchor="ctr">
            <a:normAutofit fontScale="375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Verb = grew</a:t>
            </a:r>
            <a:endParaRPr lang="en-GB" sz="4400" dirty="0">
              <a:solidFill>
                <a:prstClr val="black"/>
              </a:solidFill>
              <a:latin typeface="SassoonPrimaryInfant" panose="00000400000000000000" pitchFamily="2" charset="0"/>
            </a:endParaRPr>
          </a:p>
        </p:txBody>
      </p:sp>
      <p:sp>
        <p:nvSpPr>
          <p:cNvPr id="18" name="Title 3"/>
          <p:cNvSpPr txBox="1">
            <a:spLocks/>
          </p:cNvSpPr>
          <p:nvPr/>
        </p:nvSpPr>
        <p:spPr>
          <a:xfrm>
            <a:off x="6698019" y="2584600"/>
            <a:ext cx="1282921" cy="345796"/>
          </a:xfrm>
          <a:prstGeom prst="rect">
            <a:avLst/>
          </a:prstGeom>
          <a:solidFill>
            <a:srgbClr val="FFFF00"/>
          </a:solidFill>
        </p:spPr>
        <p:txBody>
          <a:bodyPr vert="horz" lIns="91440" tIns="45720" rIns="91440" bIns="45720" rtlCol="0" anchor="ctr">
            <a:normAutofit fontScale="2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Verbs = were led</a:t>
            </a:r>
            <a:endParaRPr lang="en-GB" sz="4400" dirty="0">
              <a:solidFill>
                <a:prstClr val="black"/>
              </a:solidFill>
              <a:latin typeface="SassoonPrimaryInfant" panose="00000400000000000000" pitchFamily="2" charset="0"/>
            </a:endParaRPr>
          </a:p>
        </p:txBody>
      </p:sp>
      <p:sp>
        <p:nvSpPr>
          <p:cNvPr id="19" name="Title 3"/>
          <p:cNvSpPr txBox="1">
            <a:spLocks/>
          </p:cNvSpPr>
          <p:nvPr/>
        </p:nvSpPr>
        <p:spPr>
          <a:xfrm>
            <a:off x="8158790" y="2930396"/>
            <a:ext cx="1282921" cy="345796"/>
          </a:xfrm>
          <a:prstGeom prst="rect">
            <a:avLst/>
          </a:prstGeom>
          <a:solidFill>
            <a:srgbClr val="FFFF00"/>
          </a:solidFill>
        </p:spPr>
        <p:txBody>
          <a:bodyPr vert="horz" lIns="91440" tIns="45720" rIns="91440" bIns="45720" rtlCol="0" anchor="ctr">
            <a:normAutofit fontScale="450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Verb = is</a:t>
            </a:r>
            <a:endParaRPr lang="en-GB" sz="4400" dirty="0">
              <a:solidFill>
                <a:prstClr val="black"/>
              </a:solidFill>
              <a:latin typeface="SassoonPrimaryInfant" panose="00000400000000000000" pitchFamily="2" charset="0"/>
            </a:endParaRPr>
          </a:p>
        </p:txBody>
      </p:sp>
      <p:sp>
        <p:nvSpPr>
          <p:cNvPr id="20" name="Title 3"/>
          <p:cNvSpPr txBox="1">
            <a:spLocks/>
          </p:cNvSpPr>
          <p:nvPr/>
        </p:nvSpPr>
        <p:spPr>
          <a:xfrm>
            <a:off x="7808908" y="3291076"/>
            <a:ext cx="1282921" cy="345796"/>
          </a:xfrm>
          <a:prstGeom prst="rect">
            <a:avLst/>
          </a:prstGeom>
          <a:solidFill>
            <a:srgbClr val="FFFF00"/>
          </a:solidFill>
        </p:spPr>
        <p:txBody>
          <a:bodyPr vert="horz" lIns="91440" tIns="45720" rIns="91440" bIns="45720" rtlCol="0" anchor="ctr">
            <a:normAutofit fontScale="375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Verb = live</a:t>
            </a:r>
            <a:endParaRPr lang="en-GB" sz="4400" dirty="0">
              <a:solidFill>
                <a:prstClr val="black"/>
              </a:solidFill>
              <a:latin typeface="SassoonPrimaryInfant" panose="00000400000000000000" pitchFamily="2" charset="0"/>
            </a:endParaRPr>
          </a:p>
        </p:txBody>
      </p:sp>
      <p:sp>
        <p:nvSpPr>
          <p:cNvPr id="21" name="Title 3"/>
          <p:cNvSpPr txBox="1">
            <a:spLocks/>
          </p:cNvSpPr>
          <p:nvPr/>
        </p:nvSpPr>
        <p:spPr>
          <a:xfrm>
            <a:off x="7884327" y="4425311"/>
            <a:ext cx="1282921" cy="486931"/>
          </a:xfrm>
          <a:prstGeom prst="rect">
            <a:avLst/>
          </a:prstGeom>
          <a:solidFill>
            <a:srgbClr val="FFFF00"/>
          </a:solidFill>
        </p:spPr>
        <p:txBody>
          <a:bodyPr vert="horz" lIns="91440" tIns="45720" rIns="91440" bIns="45720" rtlCol="0" anchor="ctr">
            <a:normAutofit fontScale="32500" lnSpcReduction="20000"/>
          </a:bodyPr>
          <a:lstStyle/>
          <a:p>
            <a:pPr algn="ctr" defTabSz="914400">
              <a:spcBef>
                <a:spcPct val="0"/>
              </a:spcBef>
              <a:defRPr/>
            </a:pPr>
            <a:r>
              <a:rPr lang="en-GB" sz="4400" dirty="0" smtClean="0">
                <a:solidFill>
                  <a:prstClr val="black"/>
                </a:solidFill>
                <a:latin typeface="SassoonPrimaryInfant" panose="00000400000000000000" pitchFamily="2" charset="0"/>
              </a:rPr>
              <a:t>Verb = are (‘re) going</a:t>
            </a:r>
            <a:endParaRPr lang="en-GB" sz="4400" dirty="0">
              <a:solidFill>
                <a:prstClr val="black"/>
              </a:solidFill>
              <a:latin typeface="SassoonPrimaryInfant" panose="00000400000000000000" pitchFamily="2" charset="0"/>
            </a:endParaRPr>
          </a:p>
        </p:txBody>
      </p:sp>
    </p:spTree>
    <p:extLst>
      <p:ext uri="{BB962C8B-B14F-4D97-AF65-F5344CB8AC3E}">
        <p14:creationId xmlns:p14="http://schemas.microsoft.com/office/powerpoint/2010/main" val="627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Clauses</a:t>
            </a:r>
            <a:endParaRPr lang="en-GB" dirty="0"/>
          </a:p>
        </p:txBody>
      </p:sp>
      <p:sp>
        <p:nvSpPr>
          <p:cNvPr id="4" name="Content Placeholder 3"/>
          <p:cNvSpPr>
            <a:spLocks noGrp="1"/>
          </p:cNvSpPr>
          <p:nvPr>
            <p:ph idx="1"/>
          </p:nvPr>
        </p:nvSpPr>
        <p:spPr>
          <a:xfrm>
            <a:off x="2849525" y="5053639"/>
            <a:ext cx="6081824" cy="1702443"/>
          </a:xfrm>
        </p:spPr>
        <p:txBody>
          <a:bodyPr>
            <a:normAutofit/>
          </a:bodyPr>
          <a:lstStyle/>
          <a:p>
            <a:pPr marL="0" indent="0" algn="ctr">
              <a:buNone/>
            </a:pPr>
            <a:r>
              <a:rPr lang="en-GB" sz="3600" dirty="0" smtClean="0"/>
              <a:t>They are </a:t>
            </a:r>
            <a:r>
              <a:rPr lang="en-GB" sz="3600" u="sng" dirty="0" smtClean="0"/>
              <a:t>independent</a:t>
            </a:r>
            <a:r>
              <a:rPr lang="en-GB" sz="3600" dirty="0" smtClean="0"/>
              <a:t> clauses </a:t>
            </a:r>
            <a:br>
              <a:rPr lang="en-GB" sz="3600" dirty="0" smtClean="0"/>
            </a:br>
            <a:r>
              <a:rPr lang="en-GB" sz="3600" dirty="0" smtClean="0"/>
              <a:t>which </a:t>
            </a:r>
            <a:r>
              <a:rPr lang="en-GB" sz="3600" u="sng" dirty="0" smtClean="0"/>
              <a:t>make sense on their own</a:t>
            </a:r>
            <a:r>
              <a:rPr lang="en-GB" sz="3600" dirty="0" smtClean="0"/>
              <a:t>.</a:t>
            </a:r>
          </a:p>
        </p:txBody>
      </p:sp>
      <p:sp>
        <p:nvSpPr>
          <p:cNvPr id="5" name="Content Placeholder 2"/>
          <p:cNvSpPr txBox="1">
            <a:spLocks/>
          </p:cNvSpPr>
          <p:nvPr/>
        </p:nvSpPr>
        <p:spPr>
          <a:xfrm>
            <a:off x="3593805" y="1837017"/>
            <a:ext cx="7423365"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hammered the pavement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6" name="Content Placeholder 2"/>
          <p:cNvSpPr txBox="1">
            <a:spLocks/>
          </p:cNvSpPr>
          <p:nvPr/>
        </p:nvSpPr>
        <p:spPr>
          <a:xfrm>
            <a:off x="3593805" y="3322917"/>
            <a:ext cx="3955312" cy="652291"/>
          </a:xfrm>
          <a:prstGeom prst="rect">
            <a:avLst/>
          </a:prstGeom>
          <a:solidFill>
            <a:srgbClr val="FFC00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shone brightly</a:t>
            </a:r>
            <a:endParaRPr kumimoji="0" lang="en-GB" sz="5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7" name="Content Placeholder 2"/>
          <p:cNvSpPr txBox="1">
            <a:spLocks/>
          </p:cNvSpPr>
          <p:nvPr/>
        </p:nvSpPr>
        <p:spPr>
          <a:xfrm>
            <a:off x="935667" y="1843796"/>
            <a:ext cx="2658138"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The rain</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8" name="Content Placeholder 2"/>
          <p:cNvSpPr txBox="1">
            <a:spLocks/>
          </p:cNvSpPr>
          <p:nvPr/>
        </p:nvSpPr>
        <p:spPr>
          <a:xfrm>
            <a:off x="935666" y="3329696"/>
            <a:ext cx="2658138"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The sun</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9" name="Content Placeholder 2"/>
          <p:cNvSpPr txBox="1">
            <a:spLocks/>
          </p:cNvSpPr>
          <p:nvPr/>
        </p:nvSpPr>
        <p:spPr>
          <a:xfrm>
            <a:off x="10972799" y="1812893"/>
            <a:ext cx="1105787"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0" name="Content Placeholder 2"/>
          <p:cNvSpPr txBox="1">
            <a:spLocks/>
          </p:cNvSpPr>
          <p:nvPr/>
        </p:nvSpPr>
        <p:spPr>
          <a:xfrm>
            <a:off x="7549117" y="3322917"/>
            <a:ext cx="1105787"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Rectangle 10"/>
          <p:cNvSpPr/>
          <p:nvPr/>
        </p:nvSpPr>
        <p:spPr>
          <a:xfrm>
            <a:off x="3747246" y="1700071"/>
            <a:ext cx="3155577" cy="9534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12" name="Rectangle 11"/>
          <p:cNvSpPr/>
          <p:nvPr/>
        </p:nvSpPr>
        <p:spPr>
          <a:xfrm>
            <a:off x="3593804" y="3240312"/>
            <a:ext cx="1569867" cy="807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13" name="Content Placeholder 3"/>
          <p:cNvSpPr txBox="1">
            <a:spLocks/>
          </p:cNvSpPr>
          <p:nvPr/>
        </p:nvSpPr>
        <p:spPr>
          <a:xfrm>
            <a:off x="770861" y="2653553"/>
            <a:ext cx="254608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subject</a:t>
            </a:r>
          </a:p>
        </p:txBody>
      </p:sp>
      <p:sp>
        <p:nvSpPr>
          <p:cNvPr id="14" name="Content Placeholder 3"/>
          <p:cNvSpPr txBox="1">
            <a:spLocks/>
          </p:cNvSpPr>
          <p:nvPr/>
        </p:nvSpPr>
        <p:spPr>
          <a:xfrm>
            <a:off x="4051994" y="2686627"/>
            <a:ext cx="254608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verb</a:t>
            </a:r>
          </a:p>
        </p:txBody>
      </p:sp>
      <p:sp>
        <p:nvSpPr>
          <p:cNvPr id="15" name="Content Placeholder 3"/>
          <p:cNvSpPr txBox="1">
            <a:spLocks/>
          </p:cNvSpPr>
          <p:nvPr/>
        </p:nvSpPr>
        <p:spPr>
          <a:xfrm>
            <a:off x="7686956" y="2571738"/>
            <a:ext cx="254608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object</a:t>
            </a:r>
          </a:p>
        </p:txBody>
      </p:sp>
      <p:sp>
        <p:nvSpPr>
          <p:cNvPr id="16" name="Content Placeholder 3"/>
          <p:cNvSpPr txBox="1">
            <a:spLocks/>
          </p:cNvSpPr>
          <p:nvPr/>
        </p:nvSpPr>
        <p:spPr>
          <a:xfrm>
            <a:off x="465769" y="4080223"/>
            <a:ext cx="254608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subject</a:t>
            </a:r>
          </a:p>
        </p:txBody>
      </p:sp>
      <p:sp>
        <p:nvSpPr>
          <p:cNvPr id="17" name="Content Placeholder 3"/>
          <p:cNvSpPr txBox="1">
            <a:spLocks/>
          </p:cNvSpPr>
          <p:nvPr/>
        </p:nvSpPr>
        <p:spPr>
          <a:xfrm>
            <a:off x="3105697" y="4149269"/>
            <a:ext cx="254608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verb</a:t>
            </a:r>
          </a:p>
        </p:txBody>
      </p:sp>
      <p:pic>
        <p:nvPicPr>
          <p:cNvPr id="2050" name="Picture 2" descr="Stream Strong, Independent Women Power Hour by PH Lovecraft | Listen online  for free on Sound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517" y="4149269"/>
            <a:ext cx="2431038" cy="243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5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assoonPrimaryInfant" panose="00000400000000000000" pitchFamily="2" charset="0"/>
              </a:rPr>
              <a:t>Sentence Types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8307218"/>
              </p:ext>
            </p:extLst>
          </p:nvPr>
        </p:nvGraphicFramePr>
        <p:xfrm>
          <a:off x="609600" y="1600200"/>
          <a:ext cx="11247040" cy="3110136"/>
        </p:xfrm>
        <a:graphic>
          <a:graphicData uri="http://schemas.openxmlformats.org/drawingml/2006/table">
            <a:tbl>
              <a:tblPr firstRow="1" bandRow="1">
                <a:tableStyleId>{7E9639D4-E3E2-4D34-9284-5A2195B3D0D7}</a:tableStyleId>
              </a:tblPr>
              <a:tblGrid>
                <a:gridCol w="635049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518356">
                <a:tc>
                  <a:txBody>
                    <a:bodyPr/>
                    <a:lstStyle/>
                    <a:p>
                      <a:pPr algn="ctr"/>
                      <a:endParaRPr lang="en-GB" sz="2400" dirty="0"/>
                    </a:p>
                  </a:txBody>
                  <a:tcPr marL="121920" marR="121920"/>
                </a:tc>
                <a:tc>
                  <a:txBody>
                    <a:bodyPr/>
                    <a:lstStyle/>
                    <a:p>
                      <a:pPr algn="ctr"/>
                      <a:r>
                        <a:rPr lang="en-GB" sz="2400" dirty="0"/>
                        <a:t>Exclamation</a:t>
                      </a:r>
                    </a:p>
                  </a:txBody>
                  <a:tcPr marL="121920" marR="121920"/>
                </a:tc>
                <a:tc>
                  <a:txBody>
                    <a:bodyPr/>
                    <a:lstStyle/>
                    <a:p>
                      <a:pPr algn="ctr"/>
                      <a:r>
                        <a:rPr lang="en-GB" sz="2400" dirty="0"/>
                        <a:t>Question</a:t>
                      </a:r>
                    </a:p>
                  </a:txBody>
                  <a:tcPr marL="121920" marR="121920"/>
                </a:tc>
                <a:extLst>
                  <a:ext uri="{0D108BD9-81ED-4DB2-BD59-A6C34878D82A}">
                    <a16:rowId xmlns:a16="http://schemas.microsoft.com/office/drawing/2014/main" val="10000"/>
                  </a:ext>
                </a:extLst>
              </a:tr>
              <a:tr h="518356">
                <a:tc>
                  <a:txBody>
                    <a:bodyPr/>
                    <a:lstStyle/>
                    <a:p>
                      <a:pPr algn="ctr"/>
                      <a:r>
                        <a:rPr lang="en-GB" sz="2400" dirty="0"/>
                        <a:t>How wonderful</a:t>
                      </a:r>
                      <a:r>
                        <a:rPr lang="en-GB" sz="2400" baseline="0" dirty="0"/>
                        <a:t> this </a:t>
                      </a:r>
                      <a:r>
                        <a:rPr lang="en-GB" sz="2400" b="1" baseline="0" dirty="0">
                          <a:solidFill>
                            <a:srgbClr val="FF0000"/>
                          </a:solidFill>
                        </a:rPr>
                        <a:t>is!</a:t>
                      </a:r>
                      <a:endParaRPr lang="en-GB" sz="2400" b="1" dirty="0">
                        <a:solidFill>
                          <a:srgbClr val="FF0000"/>
                        </a:solidFill>
                      </a:endParaRPr>
                    </a:p>
                  </a:txBody>
                  <a:tcPr marL="121920" marR="121920"/>
                </a:tc>
                <a:tc>
                  <a:txBody>
                    <a:bodyPr/>
                    <a:lstStyle/>
                    <a:p>
                      <a:pPr algn="ctr"/>
                      <a:r>
                        <a:rPr lang="en-GB" sz="2400" dirty="0"/>
                        <a:t>X</a:t>
                      </a:r>
                    </a:p>
                  </a:txBody>
                  <a:tcPr marL="121920" marR="121920"/>
                </a:tc>
                <a:tc>
                  <a:txBody>
                    <a:bodyPr/>
                    <a:lstStyle/>
                    <a:p>
                      <a:pPr algn="ctr"/>
                      <a:endParaRPr lang="en-GB" sz="2400" dirty="0"/>
                    </a:p>
                  </a:txBody>
                  <a:tcPr marL="121920" marR="121920"/>
                </a:tc>
                <a:extLst>
                  <a:ext uri="{0D108BD9-81ED-4DB2-BD59-A6C34878D82A}">
                    <a16:rowId xmlns:a16="http://schemas.microsoft.com/office/drawing/2014/main" val="10001"/>
                  </a:ext>
                </a:extLst>
              </a:tr>
              <a:tr h="518356">
                <a:tc>
                  <a:txBody>
                    <a:bodyPr/>
                    <a:lstStyle/>
                    <a:p>
                      <a:pPr algn="ctr"/>
                      <a:r>
                        <a:rPr lang="en-GB" sz="2400" dirty="0"/>
                        <a:t>What a day</a:t>
                      </a:r>
                      <a:r>
                        <a:rPr lang="en-GB" sz="2400" b="1" dirty="0">
                          <a:solidFill>
                            <a:srgbClr val="FF0000"/>
                          </a:solidFill>
                        </a:rPr>
                        <a:t>!</a:t>
                      </a:r>
                    </a:p>
                  </a:txBody>
                  <a:tcPr marL="121920" marR="121920"/>
                </a:tc>
                <a:tc>
                  <a:txBody>
                    <a:bodyPr/>
                    <a:lstStyle/>
                    <a:p>
                      <a:pPr algn="ctr"/>
                      <a:r>
                        <a:rPr lang="en-GB" sz="2400" dirty="0"/>
                        <a:t>X</a:t>
                      </a:r>
                    </a:p>
                  </a:txBody>
                  <a:tcPr marL="121920" marR="121920"/>
                </a:tc>
                <a:tc>
                  <a:txBody>
                    <a:bodyPr/>
                    <a:lstStyle/>
                    <a:p>
                      <a:pPr algn="ctr"/>
                      <a:endParaRPr lang="en-GB" sz="2400" dirty="0"/>
                    </a:p>
                  </a:txBody>
                  <a:tcPr marL="121920" marR="121920"/>
                </a:tc>
                <a:extLst>
                  <a:ext uri="{0D108BD9-81ED-4DB2-BD59-A6C34878D82A}">
                    <a16:rowId xmlns:a16="http://schemas.microsoft.com/office/drawing/2014/main" val="10002"/>
                  </a:ext>
                </a:extLst>
              </a:tr>
              <a:tr h="518356">
                <a:tc>
                  <a:txBody>
                    <a:bodyPr/>
                    <a:lstStyle/>
                    <a:p>
                      <a:pPr algn="ctr"/>
                      <a:r>
                        <a:rPr lang="en-GB" sz="2400" dirty="0"/>
                        <a:t>How</a:t>
                      </a:r>
                      <a:r>
                        <a:rPr lang="en-GB" sz="2400" baseline="0" dirty="0"/>
                        <a:t> are you</a:t>
                      </a:r>
                      <a:r>
                        <a:rPr lang="en-GB" sz="2400" b="1" baseline="0" dirty="0">
                          <a:solidFill>
                            <a:srgbClr val="FF0000"/>
                          </a:solidFill>
                        </a:rPr>
                        <a:t>?</a:t>
                      </a:r>
                      <a:endParaRPr lang="en-GB" sz="2400" b="1" dirty="0">
                        <a:solidFill>
                          <a:srgbClr val="FF0000"/>
                        </a:solidFill>
                      </a:endParaRPr>
                    </a:p>
                  </a:txBody>
                  <a:tcPr marL="121920" marR="121920"/>
                </a:tc>
                <a:tc>
                  <a:txBody>
                    <a:bodyPr/>
                    <a:lstStyle/>
                    <a:p>
                      <a:pPr algn="ctr"/>
                      <a:endParaRPr lang="en-GB" sz="2400" dirty="0"/>
                    </a:p>
                  </a:txBody>
                  <a:tcPr marL="121920" marR="121920"/>
                </a:tc>
                <a:tc>
                  <a:txBody>
                    <a:bodyPr/>
                    <a:lstStyle/>
                    <a:p>
                      <a:pPr algn="ctr"/>
                      <a:r>
                        <a:rPr lang="en-GB" sz="2400" dirty="0"/>
                        <a:t>X</a:t>
                      </a:r>
                    </a:p>
                  </a:txBody>
                  <a:tcPr marL="121920" marR="121920"/>
                </a:tc>
                <a:extLst>
                  <a:ext uri="{0D108BD9-81ED-4DB2-BD59-A6C34878D82A}">
                    <a16:rowId xmlns:a16="http://schemas.microsoft.com/office/drawing/2014/main" val="10003"/>
                  </a:ext>
                </a:extLst>
              </a:tr>
              <a:tr h="518356">
                <a:tc>
                  <a:txBody>
                    <a:bodyPr/>
                    <a:lstStyle/>
                    <a:p>
                      <a:pPr algn="ctr"/>
                      <a:r>
                        <a:rPr lang="en-GB" sz="2400" dirty="0"/>
                        <a:t>How difficult was that test</a:t>
                      </a:r>
                      <a:r>
                        <a:rPr lang="en-GB" sz="2400" b="1" dirty="0">
                          <a:solidFill>
                            <a:srgbClr val="FF0000"/>
                          </a:solidFill>
                        </a:rPr>
                        <a:t>?</a:t>
                      </a:r>
                      <a:endParaRPr lang="en-GB" sz="2400" b="1" dirty="0"/>
                    </a:p>
                  </a:txBody>
                  <a:tcPr marL="121920" marR="121920"/>
                </a:tc>
                <a:tc>
                  <a:txBody>
                    <a:bodyPr/>
                    <a:lstStyle/>
                    <a:p>
                      <a:pPr algn="ctr"/>
                      <a:endParaRPr lang="en-GB" sz="2400" dirty="0"/>
                    </a:p>
                  </a:txBody>
                  <a:tcPr marL="121920" marR="121920"/>
                </a:tc>
                <a:tc>
                  <a:txBody>
                    <a:bodyPr/>
                    <a:lstStyle/>
                    <a:p>
                      <a:pPr algn="ctr"/>
                      <a:r>
                        <a:rPr lang="en-GB" sz="2400" dirty="0"/>
                        <a:t>X</a:t>
                      </a:r>
                    </a:p>
                  </a:txBody>
                  <a:tcPr marL="121920" marR="121920"/>
                </a:tc>
                <a:extLst>
                  <a:ext uri="{0D108BD9-81ED-4DB2-BD59-A6C34878D82A}">
                    <a16:rowId xmlns:a16="http://schemas.microsoft.com/office/drawing/2014/main" val="10004"/>
                  </a:ext>
                </a:extLst>
              </a:tr>
              <a:tr h="518356">
                <a:tc>
                  <a:txBody>
                    <a:bodyPr/>
                    <a:lstStyle/>
                    <a:p>
                      <a:pPr algn="ctr"/>
                      <a:r>
                        <a:rPr lang="en-GB" sz="2400" dirty="0"/>
                        <a:t>How</a:t>
                      </a:r>
                      <a:r>
                        <a:rPr lang="en-GB" sz="2400" baseline="0" dirty="0"/>
                        <a:t> difficult that test </a:t>
                      </a:r>
                      <a:r>
                        <a:rPr lang="en-GB" sz="2400" b="1" baseline="0" dirty="0">
                          <a:solidFill>
                            <a:srgbClr val="FF0000"/>
                          </a:solidFill>
                        </a:rPr>
                        <a:t>was!</a:t>
                      </a:r>
                      <a:endParaRPr lang="en-GB" sz="2400" b="1" dirty="0">
                        <a:solidFill>
                          <a:srgbClr val="FF0000"/>
                        </a:solidFill>
                      </a:endParaRPr>
                    </a:p>
                  </a:txBody>
                  <a:tcPr marL="121920" marR="121920"/>
                </a:tc>
                <a:tc>
                  <a:txBody>
                    <a:bodyPr/>
                    <a:lstStyle/>
                    <a:p>
                      <a:pPr algn="ctr"/>
                      <a:endParaRPr lang="en-GB" sz="2400" dirty="0"/>
                    </a:p>
                  </a:txBody>
                  <a:tcPr marL="121920" marR="121920"/>
                </a:tc>
                <a:tc>
                  <a:txBody>
                    <a:bodyPr/>
                    <a:lstStyle/>
                    <a:p>
                      <a:pPr algn="ctr"/>
                      <a:endParaRPr lang="en-GB" sz="2400" dirty="0"/>
                    </a:p>
                  </a:txBody>
                  <a:tcPr marL="121920" marR="121920"/>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737610" y="4892898"/>
            <a:ext cx="7618553" cy="1844824"/>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ea typeface="+mn-ea"/>
                <a:cs typeface="+mn-cs"/>
              </a:rPr>
              <a:t>Exclamations start with </a:t>
            </a:r>
            <a:r>
              <a:rPr kumimoji="0" lang="en-US" sz="4400" b="1" i="0" u="sng" strike="noStrike" kern="1200" cap="none" spc="0" normalizeH="0" baseline="0" noProof="0" dirty="0">
                <a:ln>
                  <a:noFill/>
                </a:ln>
                <a:solidFill>
                  <a:srgbClr val="7030A0"/>
                </a:solidFill>
                <a:effectLst/>
                <a:uLnTx/>
                <a:uFillTx/>
                <a:ea typeface="+mn-ea"/>
                <a:cs typeface="+mn-cs"/>
              </a:rPr>
              <a:t>how</a:t>
            </a:r>
            <a:r>
              <a:rPr kumimoji="0" lang="en-US" sz="4400" b="0" i="0" u="none" strike="noStrike" kern="1200" cap="none" spc="0" normalizeH="0" baseline="0" noProof="0" dirty="0">
                <a:ln>
                  <a:noFill/>
                </a:ln>
                <a:solidFill>
                  <a:srgbClr val="7030A0"/>
                </a:solidFill>
                <a:effectLst/>
                <a:uLnTx/>
                <a:uFillTx/>
                <a:ea typeface="+mn-ea"/>
                <a:cs typeface="+mn-cs"/>
              </a:rPr>
              <a:t> or </a:t>
            </a:r>
            <a:r>
              <a:rPr kumimoji="0" lang="en-US" sz="4400" b="1" i="0" u="sng" strike="noStrike" kern="1200" cap="none" spc="0" normalizeH="0" baseline="0" noProof="0" dirty="0">
                <a:ln>
                  <a:noFill/>
                </a:ln>
                <a:solidFill>
                  <a:srgbClr val="7030A0"/>
                </a:solidFill>
                <a:effectLst/>
                <a:uLnTx/>
                <a:uFillTx/>
                <a:ea typeface="+mn-ea"/>
                <a:cs typeface="+mn-cs"/>
              </a:rPr>
              <a:t>what</a:t>
            </a:r>
            <a:r>
              <a:rPr kumimoji="0" lang="en-US" sz="4400" b="0" i="0" u="none" strike="noStrike" kern="1200" cap="none" spc="0" normalizeH="0" baseline="0" noProof="0" dirty="0">
                <a:ln>
                  <a:noFill/>
                </a:ln>
                <a:solidFill>
                  <a:srgbClr val="7030A0"/>
                </a:solidFill>
                <a:effectLst/>
                <a:uLnTx/>
                <a:uFillTx/>
                <a:ea typeface="+mn-ea"/>
                <a:cs typeface="+mn-cs"/>
              </a:rPr>
              <a:t> and </a:t>
            </a:r>
            <a:r>
              <a:rPr kumimoji="0" lang="en-US" sz="4400" b="0" i="0" u="none" strike="noStrike" kern="1200" cap="none" spc="0" normalizeH="0" baseline="0" noProof="0" dirty="0">
                <a:ln>
                  <a:noFill/>
                </a:ln>
                <a:solidFill>
                  <a:srgbClr val="FF0000"/>
                </a:solidFill>
                <a:effectLst/>
                <a:uLnTx/>
                <a:uFillTx/>
                <a:ea typeface="+mn-ea"/>
                <a:cs typeface="+mn-cs"/>
              </a:rPr>
              <a:t>boot the verb to the end</a:t>
            </a:r>
            <a:r>
              <a:rPr kumimoji="0" lang="en-US" sz="4400" b="0" i="0" u="none" strike="noStrike" kern="1200" cap="none" spc="0" normalizeH="0" baseline="0" noProof="0" dirty="0">
                <a:ln>
                  <a:noFill/>
                </a:ln>
                <a:solidFill>
                  <a:srgbClr val="7030A0"/>
                </a:solidFill>
                <a:effectLst/>
                <a:uLnTx/>
                <a:uFillTx/>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ea typeface="+mn-ea"/>
                <a:cs typeface="+mn-cs"/>
              </a:rPr>
              <a:t>If you are asking something, you will need a </a:t>
            </a:r>
            <a:r>
              <a:rPr kumimoji="0" lang="en-US" sz="4400" b="1" i="0" u="none" strike="noStrike" kern="1200" cap="none" spc="0" normalizeH="0" baseline="0" noProof="0" dirty="0">
                <a:ln>
                  <a:noFill/>
                </a:ln>
                <a:solidFill>
                  <a:srgbClr val="7030A0"/>
                </a:solidFill>
                <a:effectLst/>
                <a:uLnTx/>
                <a:uFillTx/>
                <a:ea typeface="+mn-ea"/>
                <a:cs typeface="+mn-cs"/>
              </a:rPr>
              <a:t>question mark</a:t>
            </a:r>
            <a:r>
              <a:rPr kumimoji="0" lang="en-US" sz="4400" b="0" i="0" u="none" strike="noStrike" kern="1200" cap="none" spc="0" normalizeH="0" baseline="0" noProof="0" dirty="0">
                <a:ln>
                  <a:noFill/>
                </a:ln>
                <a:solidFill>
                  <a:srgbClr val="7030A0"/>
                </a:solidFill>
                <a:effectLst/>
                <a:uLnTx/>
                <a:uFillTx/>
                <a:ea typeface="+mn-ea"/>
                <a:cs typeface="+mn-cs"/>
              </a:rPr>
              <a:t>.</a:t>
            </a:r>
          </a:p>
        </p:txBody>
      </p:sp>
    </p:spTree>
    <p:extLst>
      <p:ext uri="{BB962C8B-B14F-4D97-AF65-F5344CB8AC3E}">
        <p14:creationId xmlns:p14="http://schemas.microsoft.com/office/powerpoint/2010/main" val="4158793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1488559" y="1083720"/>
            <a:ext cx="4763386"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3" name="Content Placeholder 2"/>
          <p:cNvSpPr txBox="1">
            <a:spLocks/>
          </p:cNvSpPr>
          <p:nvPr/>
        </p:nvSpPr>
        <p:spPr>
          <a:xfrm>
            <a:off x="7306763" y="1044263"/>
            <a:ext cx="380193"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 name="Isosceles Triangle 1"/>
          <p:cNvSpPr/>
          <p:nvPr/>
        </p:nvSpPr>
        <p:spPr>
          <a:xfrm>
            <a:off x="6006589" y="479732"/>
            <a:ext cx="1582446" cy="1364178"/>
          </a:xfrm>
          <a:prstGeom prst="triangl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7686957" y="1044263"/>
            <a:ext cx="3732158"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7" name="Content Placeholder 2"/>
          <p:cNvSpPr txBox="1">
            <a:spLocks/>
          </p:cNvSpPr>
          <p:nvPr/>
        </p:nvSpPr>
        <p:spPr>
          <a:xfrm>
            <a:off x="437210" y="1093742"/>
            <a:ext cx="1051348"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0" name="Content Placeholder 3"/>
          <p:cNvSpPr txBox="1">
            <a:spLocks/>
          </p:cNvSpPr>
          <p:nvPr/>
        </p:nvSpPr>
        <p:spPr>
          <a:xfrm>
            <a:off x="348854" y="1780114"/>
            <a:ext cx="122806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subject</a:t>
            </a:r>
          </a:p>
        </p:txBody>
      </p:sp>
      <p:sp>
        <p:nvSpPr>
          <p:cNvPr id="11" name="Content Placeholder 3"/>
          <p:cNvSpPr txBox="1">
            <a:spLocks/>
          </p:cNvSpPr>
          <p:nvPr/>
        </p:nvSpPr>
        <p:spPr>
          <a:xfrm>
            <a:off x="1488558" y="1784090"/>
            <a:ext cx="93942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verb</a:t>
            </a:r>
          </a:p>
        </p:txBody>
      </p:sp>
      <p:sp>
        <p:nvSpPr>
          <p:cNvPr id="12" name="Content Placeholder 3"/>
          <p:cNvSpPr txBox="1">
            <a:spLocks/>
          </p:cNvSpPr>
          <p:nvPr/>
        </p:nvSpPr>
        <p:spPr>
          <a:xfrm>
            <a:off x="2999656" y="1728230"/>
            <a:ext cx="1337118"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object</a:t>
            </a:r>
          </a:p>
        </p:txBody>
      </p:sp>
      <p:sp>
        <p:nvSpPr>
          <p:cNvPr id="4" name="Title 3"/>
          <p:cNvSpPr>
            <a:spLocks noGrp="1"/>
          </p:cNvSpPr>
          <p:nvPr>
            <p:ph type="ctrTitle"/>
          </p:nvPr>
        </p:nvSpPr>
        <p:spPr>
          <a:xfrm>
            <a:off x="458476" y="1012318"/>
            <a:ext cx="11489874" cy="767796"/>
          </a:xfrm>
        </p:spPr>
        <p:txBody>
          <a:bodyPr>
            <a:normAutofit/>
          </a:bodyPr>
          <a:lstStyle/>
          <a:p>
            <a:pPr algn="l"/>
            <a:r>
              <a:rPr lang="en-GB" sz="3800" dirty="0" smtClean="0"/>
              <a:t>Amy </a:t>
            </a:r>
            <a:r>
              <a:rPr lang="en-GB" sz="3800" u="sng" dirty="0"/>
              <a:t>took</a:t>
            </a:r>
            <a:r>
              <a:rPr lang="en-GB" sz="3800" dirty="0"/>
              <a:t> the dog for a walk </a:t>
            </a:r>
            <a:r>
              <a:rPr lang="en-GB" sz="3800" b="1" dirty="0">
                <a:solidFill>
                  <a:srgbClr val="FF0000"/>
                </a:solidFill>
              </a:rPr>
              <a:t>and</a:t>
            </a:r>
            <a:r>
              <a:rPr lang="en-GB" sz="3800" dirty="0"/>
              <a:t> it </a:t>
            </a:r>
            <a:r>
              <a:rPr lang="en-GB" sz="3800" u="sng" dirty="0" smtClean="0"/>
              <a:t>became</a:t>
            </a:r>
            <a:r>
              <a:rPr lang="en-GB" sz="3800" dirty="0" smtClean="0"/>
              <a:t> </a:t>
            </a:r>
            <a:r>
              <a:rPr lang="en-GB" sz="3800" dirty="0"/>
              <a:t>very dirty</a:t>
            </a:r>
            <a:r>
              <a:rPr lang="en-GB" sz="3800" dirty="0" smtClean="0"/>
              <a:t>.</a:t>
            </a:r>
            <a:endParaRPr lang="en-GB" sz="3800" dirty="0"/>
          </a:p>
        </p:txBody>
      </p:sp>
      <p:sp>
        <p:nvSpPr>
          <p:cNvPr id="3" name="Title 3"/>
          <p:cNvSpPr txBox="1">
            <a:spLocks/>
          </p:cNvSpPr>
          <p:nvPr/>
        </p:nvSpPr>
        <p:spPr>
          <a:xfrm>
            <a:off x="1919536" y="3645024"/>
            <a:ext cx="8501408" cy="1758056"/>
          </a:xfrm>
          <a:prstGeom prst="rect">
            <a:avLst/>
          </a:prstGeom>
          <a:solidFill>
            <a:srgbClr val="00B0F0"/>
          </a:solidFill>
        </p:spPr>
        <p:txBody>
          <a:bodyPr vert="horz" lIns="91440" tIns="45720" rIns="91440" bIns="45720" rtlCol="0" anchor="ctr">
            <a:normAutofit fontScale="67500" lnSpcReduction="20000"/>
          </a:bodyPr>
          <a:lstStyle/>
          <a:p>
            <a:pPr defTabSz="914400">
              <a:spcBef>
                <a:spcPct val="0"/>
              </a:spcBef>
              <a:defRPr/>
            </a:pPr>
            <a:r>
              <a:rPr lang="en-GB" sz="4400" dirty="0">
                <a:solidFill>
                  <a:prstClr val="black"/>
                </a:solidFill>
                <a:latin typeface="+mj-lt"/>
              </a:rPr>
              <a:t>I can join my two </a:t>
            </a:r>
            <a:r>
              <a:rPr lang="en-GB" sz="4400" b="1" dirty="0">
                <a:solidFill>
                  <a:prstClr val="black"/>
                </a:solidFill>
                <a:latin typeface="+mj-lt"/>
              </a:rPr>
              <a:t>main/independent clauses</a:t>
            </a:r>
            <a:r>
              <a:rPr lang="en-GB" sz="4400" dirty="0">
                <a:solidFill>
                  <a:prstClr val="black"/>
                </a:solidFill>
                <a:latin typeface="+mj-lt"/>
              </a:rPr>
              <a:t> together with a </a:t>
            </a:r>
            <a:r>
              <a:rPr lang="en-GB" sz="4400" b="1" dirty="0">
                <a:solidFill>
                  <a:prstClr val="black"/>
                </a:solidFill>
                <a:latin typeface="+mj-lt"/>
              </a:rPr>
              <a:t>coordinating conjunction</a:t>
            </a:r>
            <a:r>
              <a:rPr lang="en-GB" sz="4400" dirty="0">
                <a:solidFill>
                  <a:prstClr val="black"/>
                </a:solidFill>
                <a:latin typeface="+mj-lt"/>
              </a:rPr>
              <a:t>.</a:t>
            </a:r>
          </a:p>
          <a:p>
            <a:pPr defTabSz="914400">
              <a:spcBef>
                <a:spcPct val="0"/>
              </a:spcBef>
              <a:defRPr/>
            </a:pPr>
            <a:r>
              <a:rPr lang="en-GB" sz="4400" dirty="0">
                <a:solidFill>
                  <a:prstClr val="black"/>
                </a:solidFill>
                <a:latin typeface="+mj-lt"/>
              </a:rPr>
              <a:t>If I took away my coordinating conjunction, these main clauses would still make sense on their own.</a:t>
            </a:r>
          </a:p>
        </p:txBody>
      </p:sp>
      <p:sp>
        <p:nvSpPr>
          <p:cNvPr id="5" name="Title 3"/>
          <p:cNvSpPr txBox="1">
            <a:spLocks/>
          </p:cNvSpPr>
          <p:nvPr/>
        </p:nvSpPr>
        <p:spPr>
          <a:xfrm>
            <a:off x="2999656" y="5949281"/>
            <a:ext cx="3600400" cy="605929"/>
          </a:xfrm>
          <a:prstGeom prst="rect">
            <a:avLst/>
          </a:prstGeom>
          <a:solidFill>
            <a:srgbClr val="FFFF00"/>
          </a:solidFill>
        </p:spPr>
        <p:txBody>
          <a:bodyPr vert="horz" lIns="91440" tIns="45720" rIns="91440" bIns="45720" rtlCol="0" anchor="ctr">
            <a:normAutofit fontScale="60000" lnSpcReduction="20000"/>
          </a:bodyPr>
          <a:lstStyle/>
          <a:p>
            <a:pPr defTabSz="914400">
              <a:spcBef>
                <a:spcPct val="0"/>
              </a:spcBef>
              <a:defRPr/>
            </a:pPr>
            <a:r>
              <a:rPr lang="en-GB" sz="4400" dirty="0">
                <a:solidFill>
                  <a:prstClr val="black"/>
                </a:solidFill>
                <a:latin typeface="+mj-lt"/>
              </a:rPr>
              <a:t>Two verbs, two clauses.</a:t>
            </a:r>
          </a:p>
        </p:txBody>
      </p:sp>
      <p:sp>
        <p:nvSpPr>
          <p:cNvPr id="8" name="Content Placeholder 2"/>
          <p:cNvSpPr txBox="1">
            <a:spLocks/>
          </p:cNvSpPr>
          <p:nvPr/>
        </p:nvSpPr>
        <p:spPr>
          <a:xfrm>
            <a:off x="11239695" y="1044263"/>
            <a:ext cx="30726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5" name="Content Placeholder 3"/>
          <p:cNvSpPr txBox="1">
            <a:spLocks/>
          </p:cNvSpPr>
          <p:nvPr/>
        </p:nvSpPr>
        <p:spPr>
          <a:xfrm>
            <a:off x="7072926" y="1931707"/>
            <a:ext cx="122806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subject</a:t>
            </a:r>
          </a:p>
        </p:txBody>
      </p:sp>
      <p:sp>
        <p:nvSpPr>
          <p:cNvPr id="16" name="Content Placeholder 3"/>
          <p:cNvSpPr txBox="1">
            <a:spLocks/>
          </p:cNvSpPr>
          <p:nvPr/>
        </p:nvSpPr>
        <p:spPr>
          <a:xfrm>
            <a:off x="8212630" y="1935683"/>
            <a:ext cx="939420" cy="34823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0" i="0" u="none" strike="noStrike" kern="1200" cap="none" spc="0" normalizeH="0" baseline="0" noProof="0" dirty="0" smtClean="0">
                <a:ln>
                  <a:noFill/>
                </a:ln>
                <a:solidFill>
                  <a:srgbClr val="191B0E"/>
                </a:solidFill>
                <a:effectLst/>
                <a:uLnTx/>
                <a:uFillTx/>
                <a:latin typeface="SassoonPrimaryInfant"/>
                <a:ea typeface="+mn-ea"/>
                <a:cs typeface="+mn-cs"/>
              </a:rPr>
              <a:t>verb</a:t>
            </a:r>
          </a:p>
        </p:txBody>
      </p:sp>
      <p:sp>
        <p:nvSpPr>
          <p:cNvPr id="17" name="Content Placeholder 3"/>
          <p:cNvSpPr txBox="1">
            <a:spLocks/>
          </p:cNvSpPr>
          <p:nvPr/>
        </p:nvSpPr>
        <p:spPr>
          <a:xfrm>
            <a:off x="5080134" y="265784"/>
            <a:ext cx="1657066" cy="682738"/>
          </a:xfrm>
          <a:prstGeom prst="rect">
            <a:avLst/>
          </a:prstGeom>
        </p:spPr>
        <p:txBody>
          <a:bodyPr vert="horz" lIns="91440" tIns="45720" rIns="91440" bIns="45720" rtlCol="0">
            <a:normAutofit fontScale="6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200" b="1" i="0" u="none" strike="noStrike" kern="1200" cap="none" spc="0" normalizeH="0" baseline="0" noProof="0" dirty="0" smtClean="0">
                <a:ln>
                  <a:noFill/>
                </a:ln>
                <a:solidFill>
                  <a:srgbClr val="191B0E"/>
                </a:solidFill>
                <a:effectLst/>
                <a:uLnTx/>
                <a:uFillTx/>
                <a:latin typeface="SassoonPrimaryInfant"/>
                <a:ea typeface="+mn-ea"/>
                <a:cs typeface="+mn-cs"/>
              </a:rPr>
              <a:t>coordinating conjunction</a:t>
            </a:r>
          </a:p>
        </p:txBody>
      </p:sp>
    </p:spTree>
    <p:extLst>
      <p:ext uri="{BB962C8B-B14F-4D97-AF65-F5344CB8AC3E}">
        <p14:creationId xmlns:p14="http://schemas.microsoft.com/office/powerpoint/2010/main" val="159360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9640" y="1231069"/>
            <a:ext cx="7772400" cy="4159637"/>
          </a:xfrm>
        </p:spPr>
        <p:txBody>
          <a:bodyPr anchor="t">
            <a:normAutofit fontScale="90000"/>
          </a:bodyPr>
          <a:lstStyle/>
          <a:p>
            <a:pPr algn="l"/>
            <a:r>
              <a:rPr lang="en-GB" u="sng" dirty="0" smtClean="0"/>
              <a:t>YABOS</a:t>
            </a:r>
            <a:r>
              <a:rPr lang="en-GB" dirty="0" smtClean="0"/>
              <a:t/>
            </a:r>
            <a:br>
              <a:rPr lang="en-GB" dirty="0" smtClean="0"/>
            </a:br>
            <a:r>
              <a:rPr lang="en-GB" dirty="0" smtClean="0"/>
              <a:t/>
            </a:r>
            <a:br>
              <a:rPr lang="en-GB" dirty="0" smtClean="0"/>
            </a:br>
            <a:r>
              <a:rPr lang="en-GB" dirty="0" smtClean="0"/>
              <a:t>yet</a:t>
            </a:r>
            <a:br>
              <a:rPr lang="en-GB" dirty="0" smtClean="0"/>
            </a:br>
            <a:r>
              <a:rPr lang="en-GB" dirty="0" smtClean="0"/>
              <a:t>and</a:t>
            </a:r>
            <a:br>
              <a:rPr lang="en-GB" dirty="0" smtClean="0"/>
            </a:br>
            <a:r>
              <a:rPr lang="en-GB" dirty="0" smtClean="0"/>
              <a:t>but</a:t>
            </a:r>
            <a:br>
              <a:rPr lang="en-GB" dirty="0" smtClean="0"/>
            </a:br>
            <a:r>
              <a:rPr lang="en-GB" dirty="0" smtClean="0"/>
              <a:t>or</a:t>
            </a:r>
            <a:br>
              <a:rPr lang="en-GB" dirty="0" smtClean="0"/>
            </a:br>
            <a:r>
              <a:rPr lang="en-GB" dirty="0" smtClean="0"/>
              <a:t>so</a:t>
            </a:r>
            <a:endParaRPr lang="en-GB" dirty="0"/>
          </a:p>
        </p:txBody>
      </p:sp>
      <p:sp>
        <p:nvSpPr>
          <p:cNvPr id="5" name="Title 3"/>
          <p:cNvSpPr txBox="1">
            <a:spLocks/>
          </p:cNvSpPr>
          <p:nvPr/>
        </p:nvSpPr>
        <p:spPr>
          <a:xfrm>
            <a:off x="455616" y="349483"/>
            <a:ext cx="5040560" cy="605929"/>
          </a:xfrm>
          <a:prstGeom prst="rect">
            <a:avLst/>
          </a:prstGeom>
          <a:solidFill>
            <a:srgbClr val="FFFF00"/>
          </a:solidFill>
        </p:spPr>
        <p:txBody>
          <a:bodyPr vert="horz" lIns="91440" tIns="45720" rIns="91440" bIns="45720" rtlCol="0" anchor="ctr">
            <a:normAutofit fontScale="75000" lnSpcReduction="20000"/>
          </a:bodyPr>
          <a:lstStyle/>
          <a:p>
            <a:pPr defTabSz="914400">
              <a:spcBef>
                <a:spcPct val="0"/>
              </a:spcBef>
              <a:defRPr/>
            </a:pPr>
            <a:r>
              <a:rPr lang="en-GB" sz="4400" dirty="0">
                <a:solidFill>
                  <a:prstClr val="black"/>
                </a:solidFill>
                <a:latin typeface="+mj-lt"/>
              </a:rPr>
              <a:t>Co-ordinating Conjunctions</a:t>
            </a:r>
          </a:p>
        </p:txBody>
      </p:sp>
      <p:sp>
        <p:nvSpPr>
          <p:cNvPr id="6" name="Title 3"/>
          <p:cNvSpPr txBox="1">
            <a:spLocks/>
          </p:cNvSpPr>
          <p:nvPr/>
        </p:nvSpPr>
        <p:spPr>
          <a:xfrm>
            <a:off x="4187568" y="1124744"/>
            <a:ext cx="5040560" cy="749944"/>
          </a:xfrm>
          <a:prstGeom prst="rect">
            <a:avLst/>
          </a:prstGeom>
          <a:solidFill>
            <a:srgbClr val="FFFF00"/>
          </a:solidFill>
        </p:spPr>
        <p:txBody>
          <a:bodyPr vert="horz" lIns="91440" tIns="45720" rIns="91440" bIns="45720" rtlCol="0" anchor="ctr">
            <a:normAutofit fontScale="60000" lnSpcReduction="20000"/>
          </a:bodyPr>
          <a:lstStyle/>
          <a:p>
            <a:pPr defTabSz="914400">
              <a:spcBef>
                <a:spcPct val="0"/>
              </a:spcBef>
              <a:defRPr/>
            </a:pPr>
            <a:r>
              <a:rPr lang="en-GB" sz="4400" dirty="0">
                <a:solidFill>
                  <a:prstClr val="black"/>
                </a:solidFill>
                <a:latin typeface="+mj-lt"/>
              </a:rPr>
              <a:t>Combine </a:t>
            </a:r>
            <a:r>
              <a:rPr lang="en-GB" sz="4400" dirty="0">
                <a:solidFill>
                  <a:srgbClr val="FF0000"/>
                </a:solidFill>
                <a:latin typeface="+mj-lt"/>
              </a:rPr>
              <a:t>main </a:t>
            </a:r>
            <a:r>
              <a:rPr lang="en-GB" sz="4400" dirty="0" smtClean="0">
                <a:solidFill>
                  <a:srgbClr val="FF0000"/>
                </a:solidFill>
                <a:latin typeface="+mj-lt"/>
              </a:rPr>
              <a:t>clauses.</a:t>
            </a:r>
            <a:endParaRPr lang="en-GB" sz="4400" dirty="0">
              <a:solidFill>
                <a:srgbClr val="FF0000"/>
              </a:solidFill>
              <a:latin typeface="+mj-lt"/>
            </a:endParaRPr>
          </a:p>
          <a:p>
            <a:pPr defTabSz="914400">
              <a:spcBef>
                <a:spcPct val="0"/>
              </a:spcBef>
              <a:defRPr/>
            </a:pPr>
            <a:r>
              <a:rPr lang="en-GB" sz="4400" dirty="0" smtClean="0">
                <a:solidFill>
                  <a:prstClr val="black"/>
                </a:solidFill>
                <a:latin typeface="+mj-lt"/>
              </a:rPr>
              <a:t>You can </a:t>
            </a:r>
            <a:r>
              <a:rPr lang="en-GB" sz="4400" dirty="0">
                <a:solidFill>
                  <a:prstClr val="black"/>
                </a:solidFill>
                <a:latin typeface="+mj-lt"/>
              </a:rPr>
              <a:t>use a semicolon </a:t>
            </a:r>
            <a:r>
              <a:rPr lang="en-GB" sz="4400" dirty="0" smtClean="0">
                <a:solidFill>
                  <a:prstClr val="black"/>
                </a:solidFill>
                <a:latin typeface="+mj-lt"/>
              </a:rPr>
              <a:t>instead.</a:t>
            </a:r>
            <a:endParaRPr lang="en-GB" sz="4400" dirty="0">
              <a:solidFill>
                <a:prstClr val="black"/>
              </a:solidFill>
              <a:latin typeface="+mj-lt"/>
            </a:endParaRPr>
          </a:p>
        </p:txBody>
      </p:sp>
      <p:sp>
        <p:nvSpPr>
          <p:cNvPr id="7" name="Title 3"/>
          <p:cNvSpPr txBox="1">
            <a:spLocks/>
          </p:cNvSpPr>
          <p:nvPr/>
        </p:nvSpPr>
        <p:spPr>
          <a:xfrm>
            <a:off x="2953185" y="2780928"/>
            <a:ext cx="8157838" cy="1728192"/>
          </a:xfrm>
          <a:prstGeom prst="rect">
            <a:avLst/>
          </a:prstGeom>
        </p:spPr>
        <p:txBody>
          <a:bodyPr vert="horz" lIns="91440" tIns="45720" rIns="91440" bIns="45720" rtlCol="0" anchor="t">
            <a:noAutofit/>
          </a:bodyPr>
          <a:lstStyle/>
          <a:p>
            <a:pPr defTabSz="914400">
              <a:spcBef>
                <a:spcPct val="0"/>
              </a:spcBef>
              <a:defRPr/>
            </a:pPr>
            <a:r>
              <a:rPr lang="en-GB" sz="3600" dirty="0">
                <a:solidFill>
                  <a:prstClr val="black"/>
                </a:solidFill>
                <a:latin typeface="+mj-lt"/>
              </a:rPr>
              <a:t>I like apples </a:t>
            </a:r>
            <a:r>
              <a:rPr lang="en-GB" sz="3600" dirty="0">
                <a:solidFill>
                  <a:srgbClr val="FF0000"/>
                </a:solidFill>
                <a:latin typeface="+mj-lt"/>
              </a:rPr>
              <a:t>and</a:t>
            </a:r>
            <a:r>
              <a:rPr lang="en-GB" sz="3600" dirty="0">
                <a:solidFill>
                  <a:prstClr val="black"/>
                </a:solidFill>
                <a:latin typeface="+mj-lt"/>
              </a:rPr>
              <a:t> I like </a:t>
            </a:r>
            <a:r>
              <a:rPr lang="en-GB" sz="3600" dirty="0" smtClean="0">
                <a:solidFill>
                  <a:prstClr val="black"/>
                </a:solidFill>
                <a:latin typeface="+mj-lt"/>
              </a:rPr>
              <a:t>pears.</a:t>
            </a:r>
            <a:endParaRPr lang="en-GB" sz="3600" dirty="0">
              <a:solidFill>
                <a:prstClr val="black"/>
              </a:solidFill>
              <a:latin typeface="+mj-lt"/>
            </a:endParaRPr>
          </a:p>
          <a:p>
            <a:pPr defTabSz="914400">
              <a:spcBef>
                <a:spcPct val="0"/>
              </a:spcBef>
              <a:defRPr/>
            </a:pPr>
            <a:r>
              <a:rPr lang="en-GB" sz="3600" dirty="0">
                <a:solidFill>
                  <a:prstClr val="black"/>
                </a:solidFill>
                <a:latin typeface="+mj-lt"/>
              </a:rPr>
              <a:t>I like apples</a:t>
            </a:r>
            <a:r>
              <a:rPr lang="en-GB" sz="3600" dirty="0">
                <a:solidFill>
                  <a:srgbClr val="FF0000"/>
                </a:solidFill>
                <a:latin typeface="+mj-lt"/>
              </a:rPr>
              <a:t>;</a:t>
            </a:r>
            <a:r>
              <a:rPr lang="en-GB" sz="3600" dirty="0">
                <a:solidFill>
                  <a:prstClr val="black"/>
                </a:solidFill>
                <a:latin typeface="+mj-lt"/>
              </a:rPr>
              <a:t> I like </a:t>
            </a:r>
            <a:r>
              <a:rPr lang="en-GB" sz="3600" dirty="0" smtClean="0">
                <a:solidFill>
                  <a:prstClr val="black"/>
                </a:solidFill>
                <a:latin typeface="+mj-lt"/>
              </a:rPr>
              <a:t>pears.</a:t>
            </a:r>
            <a:endParaRPr lang="en-GB" sz="3600" dirty="0">
              <a:solidFill>
                <a:prstClr val="black"/>
              </a:solidFill>
              <a:latin typeface="+mj-lt"/>
            </a:endParaRPr>
          </a:p>
          <a:p>
            <a:pPr defTabSz="914400">
              <a:spcBef>
                <a:spcPct val="0"/>
              </a:spcBef>
              <a:defRPr/>
            </a:pPr>
            <a:r>
              <a:rPr lang="en-GB" sz="3600" dirty="0">
                <a:solidFill>
                  <a:prstClr val="black"/>
                </a:solidFill>
                <a:latin typeface="+mj-lt"/>
              </a:rPr>
              <a:t>I like apples </a:t>
            </a:r>
            <a:r>
              <a:rPr lang="en-GB" sz="3600" dirty="0">
                <a:solidFill>
                  <a:srgbClr val="FF0000"/>
                </a:solidFill>
                <a:latin typeface="+mj-lt"/>
              </a:rPr>
              <a:t>but</a:t>
            </a:r>
            <a:r>
              <a:rPr lang="en-GB" sz="3600" dirty="0">
                <a:solidFill>
                  <a:prstClr val="black"/>
                </a:solidFill>
                <a:latin typeface="+mj-lt"/>
              </a:rPr>
              <a:t> the green ones are </a:t>
            </a:r>
            <a:r>
              <a:rPr lang="en-GB" sz="3600" dirty="0" smtClean="0">
                <a:solidFill>
                  <a:prstClr val="black"/>
                </a:solidFill>
                <a:latin typeface="+mj-lt"/>
              </a:rPr>
              <a:t>best.</a:t>
            </a:r>
            <a:endParaRPr lang="en-GB" sz="3600" dirty="0">
              <a:solidFill>
                <a:prstClr val="black"/>
              </a:solidFill>
              <a:latin typeface="+mj-lt"/>
            </a:endParaRPr>
          </a:p>
          <a:p>
            <a:pPr defTabSz="914400">
              <a:spcBef>
                <a:spcPct val="0"/>
              </a:spcBef>
              <a:defRPr/>
            </a:pPr>
            <a:r>
              <a:rPr lang="en-GB" sz="3600" dirty="0">
                <a:solidFill>
                  <a:prstClr val="black"/>
                </a:solidFill>
                <a:latin typeface="+mj-lt"/>
              </a:rPr>
              <a:t>I like apples</a:t>
            </a:r>
            <a:r>
              <a:rPr lang="en-GB" sz="3600" dirty="0">
                <a:solidFill>
                  <a:srgbClr val="FF0000"/>
                </a:solidFill>
                <a:latin typeface="+mj-lt"/>
              </a:rPr>
              <a:t>;</a:t>
            </a:r>
            <a:r>
              <a:rPr lang="en-GB" sz="3600" dirty="0">
                <a:solidFill>
                  <a:prstClr val="black"/>
                </a:solidFill>
                <a:latin typeface="+mj-lt"/>
              </a:rPr>
              <a:t> the green ones are best. </a:t>
            </a:r>
          </a:p>
        </p:txBody>
      </p:sp>
    </p:spTree>
    <p:extLst>
      <p:ext uri="{BB962C8B-B14F-4D97-AF65-F5344CB8AC3E}">
        <p14:creationId xmlns:p14="http://schemas.microsoft.com/office/powerpoint/2010/main" val="34135095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Subordinate clauses</a:t>
            </a:r>
            <a:endParaRPr lang="en-GB" dirty="0"/>
          </a:p>
        </p:txBody>
      </p:sp>
      <p:sp>
        <p:nvSpPr>
          <p:cNvPr id="4" name="Content Placeholder 3"/>
          <p:cNvSpPr>
            <a:spLocks noGrp="1"/>
          </p:cNvSpPr>
          <p:nvPr>
            <p:ph idx="1"/>
          </p:nvPr>
        </p:nvSpPr>
        <p:spPr>
          <a:xfrm>
            <a:off x="1371600" y="4231758"/>
            <a:ext cx="9601200" cy="1635642"/>
          </a:xfrm>
        </p:spPr>
        <p:txBody>
          <a:bodyPr>
            <a:normAutofit/>
          </a:bodyPr>
          <a:lstStyle/>
          <a:p>
            <a:pPr marL="0" indent="0" algn="ctr">
              <a:buNone/>
            </a:pPr>
            <a:r>
              <a:rPr lang="en-GB" sz="3200" dirty="0" smtClean="0"/>
              <a:t>Do they make sense on their own? (No)</a:t>
            </a:r>
          </a:p>
          <a:p>
            <a:pPr marL="0" indent="0" algn="ctr">
              <a:buNone/>
            </a:pPr>
            <a:r>
              <a:rPr lang="en-GB" sz="3200" dirty="0" smtClean="0"/>
              <a:t>What do they start with? (A subordinating </a:t>
            </a:r>
            <a:r>
              <a:rPr lang="en-GB" sz="3200" u="sng" dirty="0" smtClean="0"/>
              <a:t>conjunction</a:t>
            </a:r>
            <a:r>
              <a:rPr lang="en-GB" sz="3200" dirty="0" smtClean="0"/>
              <a:t>)</a:t>
            </a:r>
            <a:endParaRPr lang="en-GB" sz="3200" dirty="0"/>
          </a:p>
        </p:txBody>
      </p:sp>
      <p:sp>
        <p:nvSpPr>
          <p:cNvPr id="5" name="Content Placeholder 2"/>
          <p:cNvSpPr txBox="1">
            <a:spLocks/>
          </p:cNvSpPr>
          <p:nvPr/>
        </p:nvSpPr>
        <p:spPr>
          <a:xfrm>
            <a:off x="1371601" y="1837017"/>
            <a:ext cx="9645569" cy="655808"/>
          </a:xfrm>
          <a:prstGeom prst="rect">
            <a:avLst/>
          </a:prstGeom>
          <a:solidFill>
            <a:srgbClr val="00B0F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As</a:t>
            </a:r>
            <a:r>
              <a:rPr kumimoji="0" lang="en-GB" sz="5400" b="0" i="0" u="none" strike="noStrike" kern="1200" cap="none" spc="0" normalizeH="0" baseline="0" noProof="0" dirty="0" smtClean="0">
                <a:ln>
                  <a:noFill/>
                </a:ln>
                <a:solidFill>
                  <a:srgbClr val="191B0E"/>
                </a:solidFill>
                <a:effectLst/>
                <a:uLnTx/>
                <a:uFillTx/>
                <a:latin typeface="SassoonPrimaryInfant"/>
                <a:ea typeface="+mn-ea"/>
                <a:cs typeface="+mn-cs"/>
              </a:rPr>
              <a:t> the busy traffic surged through the city,</a:t>
            </a:r>
            <a:endParaRPr kumimoji="0" lang="en-GB" sz="5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6" name="Content Placeholder 2"/>
          <p:cNvSpPr txBox="1">
            <a:spLocks/>
          </p:cNvSpPr>
          <p:nvPr/>
        </p:nvSpPr>
        <p:spPr>
          <a:xfrm>
            <a:off x="1371600" y="3322917"/>
            <a:ext cx="10062258" cy="652291"/>
          </a:xfrm>
          <a:prstGeom prst="rect">
            <a:avLst/>
          </a:prstGeom>
          <a:solidFill>
            <a:srgbClr val="00B0F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whilst</a:t>
            </a:r>
            <a:r>
              <a:rPr kumimoji="0" lang="en-GB" sz="5400" b="0" i="0" u="none" strike="noStrike" kern="1200" cap="none" spc="0" normalizeH="0" baseline="0" noProof="0" dirty="0" smtClean="0">
                <a:ln>
                  <a:noFill/>
                </a:ln>
                <a:solidFill>
                  <a:srgbClr val="191B0E"/>
                </a:solidFill>
                <a:effectLst/>
                <a:uLnTx/>
                <a:uFillTx/>
                <a:latin typeface="SassoonPrimaryInfant"/>
                <a:ea typeface="+mn-ea"/>
                <a:cs typeface="+mn-cs"/>
              </a:rPr>
              <a:t> the sea lapped the sides of my boat.</a:t>
            </a:r>
            <a:endParaRPr kumimoji="0" lang="en-GB" sz="5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3" name="Rectangle 2"/>
          <p:cNvSpPr/>
          <p:nvPr/>
        </p:nvSpPr>
        <p:spPr>
          <a:xfrm>
            <a:off x="5576047" y="1685366"/>
            <a:ext cx="1649506" cy="807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
        <p:nvSpPr>
          <p:cNvPr id="7" name="Rectangle 6"/>
          <p:cNvSpPr/>
          <p:nvPr/>
        </p:nvSpPr>
        <p:spPr>
          <a:xfrm>
            <a:off x="4930588" y="3189832"/>
            <a:ext cx="1649506" cy="807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assoonPrimaryInfant"/>
              <a:ea typeface="+mn-ea"/>
              <a:cs typeface="+mn-cs"/>
            </a:endParaRPr>
          </a:p>
        </p:txBody>
      </p:sp>
    </p:spTree>
    <p:extLst>
      <p:ext uri="{BB962C8B-B14F-4D97-AF65-F5344CB8AC3E}">
        <p14:creationId xmlns:p14="http://schemas.microsoft.com/office/powerpoint/2010/main" val="2952198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Subordinating Conjunctions</a:t>
            </a:r>
            <a:endParaRPr lang="en-GB" dirty="0"/>
          </a:p>
        </p:txBody>
      </p:sp>
      <p:sp>
        <p:nvSpPr>
          <p:cNvPr id="3" name="Content Placeholder 2"/>
          <p:cNvSpPr>
            <a:spLocks noGrp="1"/>
          </p:cNvSpPr>
          <p:nvPr>
            <p:ph idx="1"/>
          </p:nvPr>
        </p:nvSpPr>
        <p:spPr>
          <a:xfrm>
            <a:off x="2142565" y="1640542"/>
            <a:ext cx="8543365" cy="4876005"/>
          </a:xfrm>
        </p:spPr>
        <p:txBody>
          <a:bodyPr>
            <a:normAutofit/>
          </a:bodyPr>
          <a:lstStyle/>
          <a:p>
            <a:pPr marL="0" indent="0">
              <a:buNone/>
            </a:pPr>
            <a:r>
              <a:rPr lang="en-GB" sz="5400" dirty="0" smtClean="0"/>
              <a:t>I</a:t>
            </a:r>
          </a:p>
          <a:p>
            <a:pPr marL="0" indent="0">
              <a:buNone/>
            </a:pPr>
            <a:r>
              <a:rPr lang="en-GB" sz="5400" dirty="0" smtClean="0"/>
              <a:t>SAW</a:t>
            </a:r>
          </a:p>
          <a:p>
            <a:pPr marL="0" indent="0">
              <a:buNone/>
            </a:pPr>
            <a:r>
              <a:rPr lang="en-GB" sz="5400" dirty="0" smtClean="0"/>
              <a:t>A</a:t>
            </a:r>
          </a:p>
          <a:p>
            <a:pPr marL="0" indent="0">
              <a:buNone/>
            </a:pPr>
            <a:r>
              <a:rPr lang="en-GB" sz="5400" dirty="0" smtClean="0"/>
              <a:t>WABUB</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5515" y="324598"/>
            <a:ext cx="377825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8027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Subordinating Conjunctions</a:t>
            </a:r>
            <a:endParaRPr lang="en-GB" dirty="0"/>
          </a:p>
        </p:txBody>
      </p:sp>
      <p:sp>
        <p:nvSpPr>
          <p:cNvPr id="3" name="Content Placeholder 2"/>
          <p:cNvSpPr>
            <a:spLocks noGrp="1"/>
          </p:cNvSpPr>
          <p:nvPr>
            <p:ph idx="1"/>
          </p:nvPr>
        </p:nvSpPr>
        <p:spPr>
          <a:xfrm>
            <a:off x="2142565" y="1640542"/>
            <a:ext cx="8543365" cy="3581400"/>
          </a:xfrm>
        </p:spPr>
        <p:txBody>
          <a:bodyPr>
            <a:normAutofit fontScale="92500" lnSpcReduction="20000"/>
          </a:bodyPr>
          <a:lstStyle/>
          <a:p>
            <a:pPr marL="0" indent="0">
              <a:buNone/>
            </a:pPr>
            <a:r>
              <a:rPr lang="en-GB" sz="5400" dirty="0" smtClean="0"/>
              <a:t>I			If</a:t>
            </a:r>
          </a:p>
          <a:p>
            <a:pPr marL="0" indent="0">
              <a:buNone/>
            </a:pPr>
            <a:r>
              <a:rPr lang="en-GB" sz="5400" dirty="0" smtClean="0"/>
              <a:t>SAW		Since, As, Whilst</a:t>
            </a:r>
          </a:p>
          <a:p>
            <a:pPr marL="0" indent="0">
              <a:buNone/>
            </a:pPr>
            <a:r>
              <a:rPr lang="en-GB" sz="5400" dirty="0" smtClean="0"/>
              <a:t>A			Although</a:t>
            </a:r>
          </a:p>
          <a:p>
            <a:pPr marL="2686050" indent="-2686050">
              <a:buNone/>
            </a:pPr>
            <a:r>
              <a:rPr lang="en-GB" sz="5400" dirty="0" smtClean="0"/>
              <a:t>WABUB	When, After, Before, Unless/Until, Because</a:t>
            </a:r>
            <a:endParaRPr lang="en-GB" sz="5400" dirty="0"/>
          </a:p>
        </p:txBody>
      </p:sp>
      <p:sp>
        <p:nvSpPr>
          <p:cNvPr id="4" name="Title 3"/>
          <p:cNvSpPr txBox="1">
            <a:spLocks/>
          </p:cNvSpPr>
          <p:nvPr/>
        </p:nvSpPr>
        <p:spPr>
          <a:xfrm>
            <a:off x="2443904" y="5476396"/>
            <a:ext cx="5040560" cy="605929"/>
          </a:xfrm>
          <a:prstGeom prst="rect">
            <a:avLst/>
          </a:prstGeom>
          <a:solidFill>
            <a:srgbClr val="FFFF00"/>
          </a:solidFill>
        </p:spPr>
        <p:txBody>
          <a:bodyPr vert="horz" lIns="91440" tIns="45720" rIns="91440" bIns="45720" rtlCol="0" anchor="ctr">
            <a:normAutofit fontScale="90000" lnSpcReduction="20000"/>
          </a:bodyPr>
          <a:lstStyle/>
          <a:p>
            <a:pPr algn="ctr" defTabSz="914400">
              <a:spcBef>
                <a:spcPct val="0"/>
              </a:spcBef>
              <a:defRPr/>
            </a:pPr>
            <a:r>
              <a:rPr lang="en-GB" sz="4400" dirty="0" smtClean="0">
                <a:solidFill>
                  <a:prstClr val="black"/>
                </a:solidFill>
              </a:rPr>
              <a:t>(There are many more)</a:t>
            </a:r>
            <a:endParaRPr lang="en-GB" sz="4400" dirty="0">
              <a:solidFill>
                <a:prstClr val="black"/>
              </a:solidFill>
            </a:endParaRPr>
          </a:p>
        </p:txBody>
      </p:sp>
    </p:spTree>
    <p:extLst>
      <p:ext uri="{BB962C8B-B14F-4D97-AF65-F5344CB8AC3E}">
        <p14:creationId xmlns:p14="http://schemas.microsoft.com/office/powerpoint/2010/main" val="2606457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52354" y="5007935"/>
            <a:ext cx="9601200" cy="1635642"/>
          </a:xfrm>
        </p:spPr>
        <p:txBody>
          <a:bodyPr>
            <a:normAutofit/>
          </a:bodyPr>
          <a:lstStyle/>
          <a:p>
            <a:pPr marL="0" indent="0" algn="ctr">
              <a:buNone/>
            </a:pPr>
            <a:r>
              <a:rPr lang="en-GB" sz="3200" dirty="0" smtClean="0"/>
              <a:t>A subordinate clause adds to a </a:t>
            </a:r>
            <a:r>
              <a:rPr lang="en-GB" sz="3200" u="sng" dirty="0" smtClean="0"/>
              <a:t>main clause</a:t>
            </a:r>
            <a:r>
              <a:rPr lang="en-GB" sz="3200" dirty="0"/>
              <a:t>.</a:t>
            </a:r>
            <a:endParaRPr lang="en-GB" sz="3200" dirty="0" smtClean="0"/>
          </a:p>
        </p:txBody>
      </p:sp>
      <p:sp>
        <p:nvSpPr>
          <p:cNvPr id="5" name="Content Placeholder 2"/>
          <p:cNvSpPr txBox="1">
            <a:spLocks/>
          </p:cNvSpPr>
          <p:nvPr/>
        </p:nvSpPr>
        <p:spPr>
          <a:xfrm>
            <a:off x="3593805" y="2028406"/>
            <a:ext cx="7423365"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hammered</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the pavement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6" name="Content Placeholder 2"/>
          <p:cNvSpPr txBox="1">
            <a:spLocks/>
          </p:cNvSpPr>
          <p:nvPr/>
        </p:nvSpPr>
        <p:spPr>
          <a:xfrm>
            <a:off x="3593805" y="3322917"/>
            <a:ext cx="3955312" cy="652291"/>
          </a:xfrm>
          <a:prstGeom prst="rect">
            <a:avLst/>
          </a:prstGeom>
          <a:solidFill>
            <a:srgbClr val="FFC00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shone</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brightly</a:t>
            </a:r>
            <a:endParaRPr kumimoji="0" lang="en-GB" sz="5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7" name="Content Placeholder 2"/>
          <p:cNvSpPr txBox="1">
            <a:spLocks/>
          </p:cNvSpPr>
          <p:nvPr/>
        </p:nvSpPr>
        <p:spPr>
          <a:xfrm>
            <a:off x="935667" y="2035185"/>
            <a:ext cx="2658138"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a:ln>
                  <a:noFill/>
                </a:ln>
                <a:solidFill>
                  <a:srgbClr val="191B0E"/>
                </a:solidFill>
                <a:effectLst/>
                <a:uLnTx/>
                <a:uFillTx/>
                <a:latin typeface="SassoonPrimaryInfant"/>
                <a:ea typeface="+mn-ea"/>
                <a:cs typeface="+mn-cs"/>
              </a:rPr>
              <a:t>t</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he rain</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8" name="Content Placeholder 2"/>
          <p:cNvSpPr txBox="1">
            <a:spLocks/>
          </p:cNvSpPr>
          <p:nvPr/>
        </p:nvSpPr>
        <p:spPr>
          <a:xfrm>
            <a:off x="935666" y="3329696"/>
            <a:ext cx="2658138"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The sun</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9" name="Content Placeholder 2"/>
          <p:cNvSpPr txBox="1">
            <a:spLocks/>
          </p:cNvSpPr>
          <p:nvPr/>
        </p:nvSpPr>
        <p:spPr>
          <a:xfrm>
            <a:off x="10972799" y="2004282"/>
            <a:ext cx="1105787"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Content Placeholder 2"/>
          <p:cNvSpPr txBox="1">
            <a:spLocks/>
          </p:cNvSpPr>
          <p:nvPr/>
        </p:nvSpPr>
        <p:spPr>
          <a:xfrm>
            <a:off x="954912" y="1253215"/>
            <a:ext cx="9645569" cy="655808"/>
          </a:xfrm>
          <a:prstGeom prst="rect">
            <a:avLst/>
          </a:prstGeom>
          <a:solidFill>
            <a:srgbClr val="00B0F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As</a:t>
            </a:r>
            <a:r>
              <a:rPr kumimoji="0" lang="en-GB" sz="5400" b="0" i="0" u="none" strike="noStrike" kern="1200" cap="none" spc="0" normalizeH="0" baseline="0" noProof="0" dirty="0" smtClean="0">
                <a:ln>
                  <a:noFill/>
                </a:ln>
                <a:solidFill>
                  <a:srgbClr val="191B0E"/>
                </a:solidFill>
                <a:effectLst/>
                <a:uLnTx/>
                <a:uFillTx/>
                <a:latin typeface="SassoonPrimaryInfant"/>
                <a:ea typeface="+mn-ea"/>
                <a:cs typeface="+mn-cs"/>
              </a:rPr>
              <a:t> the busy traffic </a:t>
            </a:r>
            <a:r>
              <a:rPr kumimoji="0" lang="en-GB" sz="5400" b="0" i="0" u="sng" strike="noStrike" kern="1200" cap="none" spc="0" normalizeH="0" baseline="0" noProof="0" dirty="0" smtClean="0">
                <a:ln>
                  <a:noFill/>
                </a:ln>
                <a:solidFill>
                  <a:srgbClr val="191B0E"/>
                </a:solidFill>
                <a:effectLst/>
                <a:uLnTx/>
                <a:uFillTx/>
                <a:latin typeface="SassoonPrimaryInfant"/>
                <a:ea typeface="+mn-ea"/>
                <a:cs typeface="+mn-cs"/>
              </a:rPr>
              <a:t>surged</a:t>
            </a:r>
            <a:r>
              <a:rPr kumimoji="0" lang="en-GB" sz="5400" b="0" i="0" u="none" strike="noStrike" kern="1200" cap="none" spc="0" normalizeH="0" baseline="0" noProof="0" dirty="0" smtClean="0">
                <a:ln>
                  <a:noFill/>
                </a:ln>
                <a:solidFill>
                  <a:srgbClr val="191B0E"/>
                </a:solidFill>
                <a:effectLst/>
                <a:uLnTx/>
                <a:uFillTx/>
                <a:latin typeface="SassoonPrimaryInfant"/>
                <a:ea typeface="+mn-ea"/>
                <a:cs typeface="+mn-cs"/>
              </a:rPr>
              <a:t> through the city,</a:t>
            </a:r>
            <a:endParaRPr kumimoji="0" lang="en-GB" sz="5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2" name="Content Placeholder 2"/>
          <p:cNvSpPr txBox="1">
            <a:spLocks/>
          </p:cNvSpPr>
          <p:nvPr/>
        </p:nvSpPr>
        <p:spPr>
          <a:xfrm>
            <a:off x="954912" y="4005737"/>
            <a:ext cx="10062258" cy="652291"/>
          </a:xfrm>
          <a:prstGeom prst="rect">
            <a:avLst/>
          </a:prstGeom>
          <a:solidFill>
            <a:srgbClr val="00B0F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whilst</a:t>
            </a:r>
            <a:r>
              <a:rPr kumimoji="0" lang="en-GB" sz="5400" b="0" i="0" u="none" strike="noStrike" kern="1200" cap="none" spc="0" normalizeH="0" baseline="0" noProof="0" dirty="0" smtClean="0">
                <a:ln>
                  <a:noFill/>
                </a:ln>
                <a:solidFill>
                  <a:srgbClr val="191B0E"/>
                </a:solidFill>
                <a:effectLst/>
                <a:uLnTx/>
                <a:uFillTx/>
                <a:latin typeface="SassoonPrimaryInfant"/>
                <a:ea typeface="+mn-ea"/>
                <a:cs typeface="+mn-cs"/>
              </a:rPr>
              <a:t> the sea </a:t>
            </a:r>
            <a:r>
              <a:rPr kumimoji="0" lang="en-GB" sz="5400" b="0" i="0" u="sng" strike="noStrike" kern="1200" cap="none" spc="0" normalizeH="0" baseline="0" noProof="0" dirty="0" smtClean="0">
                <a:ln>
                  <a:noFill/>
                </a:ln>
                <a:solidFill>
                  <a:srgbClr val="191B0E"/>
                </a:solidFill>
                <a:effectLst/>
                <a:uLnTx/>
                <a:uFillTx/>
                <a:latin typeface="SassoonPrimaryInfant"/>
                <a:ea typeface="+mn-ea"/>
                <a:cs typeface="+mn-cs"/>
              </a:rPr>
              <a:t>lapped</a:t>
            </a:r>
            <a:r>
              <a:rPr kumimoji="0" lang="en-GB" sz="5400" b="0" i="0" u="none" strike="noStrike" kern="1200" cap="none" spc="0" normalizeH="0" baseline="0" noProof="0" dirty="0" smtClean="0">
                <a:ln>
                  <a:noFill/>
                </a:ln>
                <a:solidFill>
                  <a:srgbClr val="191B0E"/>
                </a:solidFill>
                <a:effectLst/>
                <a:uLnTx/>
                <a:uFillTx/>
                <a:latin typeface="SassoonPrimaryInfant"/>
                <a:ea typeface="+mn-ea"/>
                <a:cs typeface="+mn-cs"/>
              </a:rPr>
              <a:t> the sides of my boat</a:t>
            </a:r>
            <a:endParaRPr kumimoji="0" lang="en-GB" sz="5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0" name="Content Placeholder 2"/>
          <p:cNvSpPr txBox="1">
            <a:spLocks/>
          </p:cNvSpPr>
          <p:nvPr/>
        </p:nvSpPr>
        <p:spPr>
          <a:xfrm>
            <a:off x="10738881" y="4003978"/>
            <a:ext cx="1105787"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Tree>
    <p:extLst>
      <p:ext uri="{BB962C8B-B14F-4D97-AF65-F5344CB8AC3E}">
        <p14:creationId xmlns:p14="http://schemas.microsoft.com/office/powerpoint/2010/main" val="2450212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these?</a:t>
            </a:r>
            <a:endParaRPr lang="en-GB" dirty="0"/>
          </a:p>
        </p:txBody>
      </p:sp>
      <p:sp>
        <p:nvSpPr>
          <p:cNvPr id="7" name="Content Placeholder 2"/>
          <p:cNvSpPr txBox="1">
            <a:spLocks/>
          </p:cNvSpPr>
          <p:nvPr/>
        </p:nvSpPr>
        <p:spPr>
          <a:xfrm>
            <a:off x="2999389" y="1412857"/>
            <a:ext cx="6917942"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was</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on the boy’s back</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8" name="Content Placeholder 2"/>
          <p:cNvSpPr txBox="1">
            <a:spLocks/>
          </p:cNvSpPr>
          <p:nvPr/>
        </p:nvSpPr>
        <p:spPr>
          <a:xfrm>
            <a:off x="551053" y="1412857"/>
            <a:ext cx="2658138"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The bag</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9" name="Content Placeholder 2"/>
          <p:cNvSpPr txBox="1">
            <a:spLocks/>
          </p:cNvSpPr>
          <p:nvPr/>
        </p:nvSpPr>
        <p:spPr>
          <a:xfrm>
            <a:off x="9632091" y="1412857"/>
            <a:ext cx="662241"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0" name="Content Placeholder 2"/>
          <p:cNvSpPr txBox="1">
            <a:spLocks/>
          </p:cNvSpPr>
          <p:nvPr/>
        </p:nvSpPr>
        <p:spPr>
          <a:xfrm>
            <a:off x="3839362" y="3566025"/>
            <a:ext cx="6917942"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used</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Microsoft Teams</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Content Placeholder 2"/>
          <p:cNvSpPr txBox="1">
            <a:spLocks/>
          </p:cNvSpPr>
          <p:nvPr/>
        </p:nvSpPr>
        <p:spPr>
          <a:xfrm>
            <a:off x="818706" y="3566025"/>
            <a:ext cx="3508745" cy="655808"/>
          </a:xfrm>
          <a:prstGeom prst="rect">
            <a:avLst/>
          </a:prstGeom>
          <a:solidFill>
            <a:srgbClr val="00B05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Miss Thomas</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2" name="Content Placeholder 2"/>
          <p:cNvSpPr txBox="1">
            <a:spLocks/>
          </p:cNvSpPr>
          <p:nvPr/>
        </p:nvSpPr>
        <p:spPr>
          <a:xfrm>
            <a:off x="10294333" y="3566025"/>
            <a:ext cx="593408"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3" name="Title 1"/>
          <p:cNvSpPr txBox="1">
            <a:spLocks/>
          </p:cNvSpPr>
          <p:nvPr/>
        </p:nvSpPr>
        <p:spPr>
          <a:xfrm>
            <a:off x="1105786" y="4873208"/>
            <a:ext cx="10770781"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191B0E"/>
                </a:solidFill>
                <a:effectLst/>
                <a:uLnTx/>
                <a:uFillTx/>
                <a:latin typeface="+mn-lt"/>
                <a:ea typeface="+mj-ea"/>
                <a:cs typeface="+mj-cs"/>
              </a:rPr>
              <a:t>Main Clauses</a:t>
            </a:r>
          </a:p>
          <a:p>
            <a:pPr marL="0" marR="0" lvl="0" indent="0" algn="l" defTabSz="914400" rtl="0" eaLnBrk="1" fontAlgn="auto" latinLnBrk="0" hangingPunct="1">
              <a:lnSpc>
                <a:spcPct val="89000"/>
              </a:lnSpc>
              <a:spcBef>
                <a:spcPct val="0"/>
              </a:spcBef>
              <a:spcAft>
                <a:spcPts val="0"/>
              </a:spcAft>
              <a:buClrTx/>
              <a:buSzTx/>
              <a:buFontTx/>
              <a:buNone/>
              <a:tabLst/>
              <a:defRPr/>
            </a:pPr>
            <a:r>
              <a:rPr lang="en-GB" dirty="0" smtClean="0">
                <a:solidFill>
                  <a:srgbClr val="191B0E"/>
                </a:solidFill>
                <a:latin typeface="Letter-join Plus 8"/>
              </a:rPr>
              <a:t>How do you know?</a:t>
            </a:r>
            <a:endParaRPr kumimoji="0" lang="en-GB" sz="4400" b="0" i="0" u="none" strike="noStrike" kern="1200" cap="none" spc="0" normalizeH="0" baseline="0" noProof="0" dirty="0">
              <a:ln>
                <a:noFill/>
              </a:ln>
              <a:solidFill>
                <a:srgbClr val="191B0E"/>
              </a:solidFill>
              <a:effectLst/>
              <a:uLnTx/>
              <a:uFillTx/>
              <a:latin typeface="Letter-join Plus 8"/>
              <a:ea typeface="+mj-ea"/>
              <a:cs typeface="+mj-cs"/>
            </a:endParaRPr>
          </a:p>
        </p:txBody>
      </p:sp>
      <p:sp>
        <p:nvSpPr>
          <p:cNvPr id="14" name="Title 1"/>
          <p:cNvSpPr txBox="1">
            <a:spLocks/>
          </p:cNvSpPr>
          <p:nvPr/>
        </p:nvSpPr>
        <p:spPr>
          <a:xfrm>
            <a:off x="7049386" y="4873208"/>
            <a:ext cx="4827181" cy="1485900"/>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ctr" defTabSz="914400" rtl="0" eaLnBrk="1" fontAlgn="auto" latinLnBrk="0" hangingPunct="1">
              <a:lnSpc>
                <a:spcPct val="89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191B0E"/>
                </a:solidFill>
                <a:effectLst/>
                <a:uLnTx/>
                <a:uFillTx/>
                <a:latin typeface="+mn-lt"/>
                <a:ea typeface="+mj-ea"/>
                <a:cs typeface="+mj-cs"/>
              </a:rPr>
              <a:t>They make sense by themselves</a:t>
            </a:r>
            <a:r>
              <a:rPr kumimoji="0" lang="en-GB" sz="4400" b="0" i="0" u="none" strike="noStrike" kern="1200" cap="none" spc="0" normalizeH="0" noProof="0" dirty="0" smtClean="0">
                <a:ln>
                  <a:noFill/>
                </a:ln>
                <a:solidFill>
                  <a:srgbClr val="191B0E"/>
                </a:solidFill>
                <a:effectLst/>
                <a:uLnTx/>
                <a:uFillTx/>
                <a:latin typeface="+mn-lt"/>
                <a:ea typeface="+mj-ea"/>
                <a:cs typeface="+mj-cs"/>
              </a:rPr>
              <a:t> and they contain a </a:t>
            </a:r>
            <a:r>
              <a:rPr kumimoji="0" lang="en-GB" sz="4400" b="0" i="0" u="sng" strike="noStrike" kern="1200" cap="none" spc="0" normalizeH="0" noProof="0" dirty="0" smtClean="0">
                <a:ln>
                  <a:noFill/>
                </a:ln>
                <a:solidFill>
                  <a:srgbClr val="191B0E"/>
                </a:solidFill>
                <a:effectLst/>
                <a:uLnTx/>
                <a:uFillTx/>
                <a:latin typeface="+mn-lt"/>
                <a:ea typeface="+mj-ea"/>
                <a:cs typeface="+mj-cs"/>
              </a:rPr>
              <a:t>verb</a:t>
            </a:r>
            <a:r>
              <a:rPr kumimoji="0" lang="en-GB" sz="4400" b="0" i="0" u="none" strike="noStrike" kern="1200" cap="none" spc="0" normalizeH="0" noProof="0" dirty="0" smtClean="0">
                <a:ln>
                  <a:noFill/>
                </a:ln>
                <a:solidFill>
                  <a:srgbClr val="191B0E"/>
                </a:solidFill>
                <a:effectLst/>
                <a:uLnTx/>
                <a:uFillTx/>
                <a:latin typeface="+mn-lt"/>
                <a:ea typeface="+mj-ea"/>
                <a:cs typeface="+mj-cs"/>
              </a:rPr>
              <a:t>.</a:t>
            </a:r>
            <a:endParaRPr kumimoji="0" lang="en-GB" sz="4400" b="0" i="0" u="none" strike="noStrike" kern="1200" cap="none" spc="0" normalizeH="0" baseline="0" noProof="0" dirty="0">
              <a:ln>
                <a:noFill/>
              </a:ln>
              <a:solidFill>
                <a:srgbClr val="191B0E"/>
              </a:solidFill>
              <a:effectLst/>
              <a:uLnTx/>
              <a:uFillTx/>
              <a:latin typeface="+mn-lt"/>
              <a:ea typeface="+mj-ea"/>
              <a:cs typeface="+mj-cs"/>
            </a:endParaRPr>
          </a:p>
        </p:txBody>
      </p:sp>
    </p:spTree>
    <p:extLst>
      <p:ext uri="{BB962C8B-B14F-4D97-AF65-F5344CB8AC3E}">
        <p14:creationId xmlns:p14="http://schemas.microsoft.com/office/powerpoint/2010/main" val="2911048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these?</a:t>
            </a:r>
            <a:endParaRPr lang="en-GB" dirty="0"/>
          </a:p>
        </p:txBody>
      </p:sp>
      <p:sp>
        <p:nvSpPr>
          <p:cNvPr id="4" name="Content Placeholder 3"/>
          <p:cNvSpPr>
            <a:spLocks noGrp="1"/>
          </p:cNvSpPr>
          <p:nvPr>
            <p:ph idx="1"/>
          </p:nvPr>
        </p:nvSpPr>
        <p:spPr>
          <a:xfrm>
            <a:off x="1222744" y="3870251"/>
            <a:ext cx="10664456" cy="2721935"/>
          </a:xfrm>
        </p:spPr>
        <p:txBody>
          <a:bodyPr>
            <a:normAutofit/>
          </a:bodyPr>
          <a:lstStyle/>
          <a:p>
            <a:pPr marL="0" indent="0" algn="ctr">
              <a:buNone/>
            </a:pPr>
            <a:r>
              <a:rPr lang="en-GB" sz="4000" dirty="0" smtClean="0"/>
              <a:t>Do they make sense on their own? </a:t>
            </a:r>
            <a:br>
              <a:rPr lang="en-GB" sz="4000" dirty="0" smtClean="0"/>
            </a:br>
            <a:r>
              <a:rPr lang="en-GB" sz="3200" dirty="0" smtClean="0">
                <a:solidFill>
                  <a:srgbClr val="FF0000"/>
                </a:solidFill>
              </a:rPr>
              <a:t>(no, so they are </a:t>
            </a:r>
            <a:r>
              <a:rPr lang="en-GB" sz="3200" b="1" dirty="0" smtClean="0">
                <a:solidFill>
                  <a:srgbClr val="FF0000"/>
                </a:solidFill>
              </a:rPr>
              <a:t>subordinate</a:t>
            </a:r>
            <a:r>
              <a:rPr lang="en-GB" sz="3200" dirty="0" smtClean="0">
                <a:solidFill>
                  <a:srgbClr val="FF0000"/>
                </a:solidFill>
              </a:rPr>
              <a:t> clauses)</a:t>
            </a:r>
          </a:p>
          <a:p>
            <a:pPr marL="0" indent="0" algn="ctr">
              <a:buNone/>
            </a:pPr>
            <a:r>
              <a:rPr lang="en-GB" sz="4000" dirty="0" smtClean="0"/>
              <a:t>What do they start with?</a:t>
            </a:r>
            <a:br>
              <a:rPr lang="en-GB" sz="4000" dirty="0" smtClean="0"/>
            </a:br>
            <a:r>
              <a:rPr lang="en-GB" sz="2800" dirty="0" smtClean="0">
                <a:solidFill>
                  <a:srgbClr val="FF0000"/>
                </a:solidFill>
              </a:rPr>
              <a:t>(a </a:t>
            </a:r>
            <a:r>
              <a:rPr lang="en-GB" sz="2800" b="1" dirty="0" smtClean="0">
                <a:solidFill>
                  <a:srgbClr val="FF0000"/>
                </a:solidFill>
              </a:rPr>
              <a:t>relative pronoun – who, which</a:t>
            </a:r>
            <a:r>
              <a:rPr lang="en-GB" sz="2800" dirty="0" smtClean="0">
                <a:solidFill>
                  <a:srgbClr val="FF0000"/>
                </a:solidFill>
              </a:rPr>
              <a:t>)</a:t>
            </a:r>
            <a:endParaRPr lang="en-GB" sz="2800" dirty="0">
              <a:solidFill>
                <a:srgbClr val="FF0000"/>
              </a:solidFill>
            </a:endParaRPr>
          </a:p>
        </p:txBody>
      </p:sp>
      <p:sp>
        <p:nvSpPr>
          <p:cNvPr id="5" name="Content Placeholder 2"/>
          <p:cNvSpPr txBox="1">
            <a:spLocks/>
          </p:cNvSpPr>
          <p:nvPr/>
        </p:nvSpPr>
        <p:spPr>
          <a:xfrm>
            <a:off x="872877" y="1665379"/>
            <a:ext cx="6891737" cy="655808"/>
          </a:xfrm>
          <a:prstGeom prst="rect">
            <a:avLst/>
          </a:prstGeom>
          <a:solidFill>
            <a:srgbClr val="CC66FF"/>
          </a:solidFill>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which</a:t>
            </a:r>
            <a:r>
              <a:rPr kumimoji="0" lang="en-GB" sz="5400" b="0" i="0" u="none" strike="noStrike" kern="1200" cap="none" spc="0" normalizeH="0" baseline="0" noProof="0" dirty="0" smtClean="0">
                <a:ln>
                  <a:noFill/>
                </a:ln>
                <a:solidFill>
                  <a:srgbClr val="191B0E"/>
                </a:solidFill>
                <a:effectLst/>
                <a:uLnTx/>
                <a:uFillTx/>
                <a:latin typeface="SassoonPrimaryInfant"/>
                <a:ea typeface="+mn-ea"/>
                <a:cs typeface="+mn-cs"/>
              </a:rPr>
              <a:t> was soaked from the rain </a:t>
            </a:r>
            <a:endParaRPr kumimoji="0" lang="en-GB" sz="5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6" name="Content Placeholder 2"/>
          <p:cNvSpPr txBox="1">
            <a:spLocks/>
          </p:cNvSpPr>
          <p:nvPr/>
        </p:nvSpPr>
        <p:spPr>
          <a:xfrm>
            <a:off x="1084520" y="2878375"/>
            <a:ext cx="6468453" cy="652291"/>
          </a:xfrm>
          <a:prstGeom prst="rect">
            <a:avLst/>
          </a:prstGeom>
          <a:solidFill>
            <a:srgbClr val="CC66FF"/>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who</a:t>
            </a:r>
            <a:r>
              <a:rPr kumimoji="0" lang="en-GB" sz="5400" b="0" i="0" u="none" strike="noStrike" kern="1200" cap="none" spc="0" normalizeH="0" baseline="0" noProof="0" dirty="0" smtClean="0">
                <a:ln>
                  <a:noFill/>
                </a:ln>
                <a:solidFill>
                  <a:srgbClr val="191B0E"/>
                </a:solidFill>
                <a:effectLst/>
                <a:uLnTx/>
                <a:uFillTx/>
                <a:latin typeface="SassoonPrimaryInfant"/>
                <a:ea typeface="+mn-ea"/>
                <a:cs typeface="+mn-cs"/>
              </a:rPr>
              <a:t> taught Maple class</a:t>
            </a:r>
            <a:endParaRPr kumimoji="0" lang="en-GB" sz="5400" b="0" i="0" u="none" strike="noStrike" kern="1200" cap="none" spc="0" normalizeH="0" baseline="0" noProof="0" dirty="0">
              <a:ln>
                <a:noFill/>
              </a:ln>
              <a:solidFill>
                <a:srgbClr val="0070C0"/>
              </a:solidFill>
              <a:effectLst/>
              <a:uLnTx/>
              <a:uFillTx/>
              <a:latin typeface="SassoonPrimaryInfant"/>
              <a:ea typeface="+mn-ea"/>
              <a:cs typeface="+mn-cs"/>
            </a:endParaRPr>
          </a:p>
        </p:txBody>
      </p:sp>
      <p:pic>
        <p:nvPicPr>
          <p:cNvPr id="1026" name="Picture 2" descr="183,079 Diverse Family Stock Photos, Pictures &amp;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050" y="203412"/>
            <a:ext cx="3773303" cy="251553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8208335" y="2837672"/>
            <a:ext cx="3550018" cy="655808"/>
          </a:xfrm>
          <a:prstGeom prst="rect">
            <a:avLst/>
          </a:prstGeom>
          <a:solidFill>
            <a:srgbClr val="CC66FF"/>
          </a:solidFill>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en-GB" sz="5400" b="1" u="sng" dirty="0">
                <a:solidFill>
                  <a:srgbClr val="191B0E"/>
                </a:solidFill>
                <a:latin typeface="SassoonPrimaryInfant"/>
              </a:rPr>
              <a:t>r</a:t>
            </a: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elative </a:t>
            </a:r>
            <a:r>
              <a:rPr kumimoji="0" lang="en-GB" sz="5400" i="0" u="sng" strike="noStrike" kern="1200" cap="none" spc="0" normalizeH="0" baseline="0" noProof="0" dirty="0" smtClean="0">
                <a:ln>
                  <a:noFill/>
                </a:ln>
                <a:solidFill>
                  <a:srgbClr val="191B0E"/>
                </a:solidFill>
                <a:effectLst/>
                <a:uLnTx/>
                <a:uFillTx/>
                <a:latin typeface="SassoonPrimaryInfant"/>
                <a:ea typeface="+mn-ea"/>
                <a:cs typeface="+mn-cs"/>
              </a:rPr>
              <a:t>clauses</a:t>
            </a:r>
            <a:endParaRPr kumimoji="0" lang="en-GB" sz="5400" i="0" u="none" strike="noStrike" kern="1200" cap="none" spc="0" normalizeH="0" baseline="0" noProof="0" dirty="0">
              <a:ln>
                <a:noFill/>
              </a:ln>
              <a:solidFill>
                <a:srgbClr val="0070C0"/>
              </a:solidFill>
              <a:effectLst/>
              <a:uLnTx/>
              <a:uFillTx/>
              <a:latin typeface="SassoonPrimaryInfant"/>
              <a:ea typeface="+mn-ea"/>
              <a:cs typeface="+mn-cs"/>
            </a:endParaRPr>
          </a:p>
        </p:txBody>
      </p:sp>
    </p:spTree>
    <p:extLst>
      <p:ext uri="{BB962C8B-B14F-4D97-AF65-F5344CB8AC3E}">
        <p14:creationId xmlns:p14="http://schemas.microsoft.com/office/powerpoint/2010/main" val="31290023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516" y="164511"/>
            <a:ext cx="9601200" cy="1485900"/>
          </a:xfrm>
        </p:spPr>
        <p:txBody>
          <a:bodyPr/>
          <a:lstStyle/>
          <a:p>
            <a:pPr algn="ctr"/>
            <a:r>
              <a:rPr lang="en-GB" u="sng" dirty="0" smtClean="0">
                <a:latin typeface="+mn-lt"/>
              </a:rPr>
              <a:t>Relative clauses </a:t>
            </a:r>
            <a:br>
              <a:rPr lang="en-GB" u="sng" dirty="0" smtClean="0">
                <a:latin typeface="+mn-lt"/>
              </a:rPr>
            </a:br>
            <a:r>
              <a:rPr lang="en-GB" dirty="0" smtClean="0">
                <a:latin typeface="+mn-lt"/>
              </a:rPr>
              <a:t>can be separated using commas.</a:t>
            </a:r>
            <a:endParaRPr lang="en-GB" dirty="0">
              <a:latin typeface="+mn-lt"/>
            </a:endParaRPr>
          </a:p>
        </p:txBody>
      </p:sp>
      <p:sp>
        <p:nvSpPr>
          <p:cNvPr id="7" name="Content Placeholder 2"/>
          <p:cNvSpPr txBox="1">
            <a:spLocks/>
          </p:cNvSpPr>
          <p:nvPr/>
        </p:nvSpPr>
        <p:spPr>
          <a:xfrm>
            <a:off x="1744747" y="2530390"/>
            <a:ext cx="6917942" cy="655808"/>
          </a:xfrm>
          <a:prstGeom prst="rect">
            <a:avLst/>
          </a:prstGeom>
          <a:solidFill>
            <a:srgbClr val="FFC000"/>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sng" strike="noStrike" kern="1200" cap="none" spc="0" normalizeH="0" baseline="0" noProof="0" dirty="0" smtClean="0">
                <a:ln>
                  <a:noFill/>
                </a:ln>
                <a:solidFill>
                  <a:srgbClr val="191B0E"/>
                </a:solidFill>
                <a:effectLst/>
                <a:uLnTx/>
                <a:uFillTx/>
                <a:latin typeface="SassoonPrimaryInfant"/>
                <a:ea typeface="+mn-ea"/>
                <a:cs typeface="+mn-cs"/>
              </a:rPr>
              <a:t>was</a:t>
            </a: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 on the boy’s back</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8" name="Content Placeholder 2"/>
          <p:cNvSpPr txBox="1">
            <a:spLocks/>
          </p:cNvSpPr>
          <p:nvPr/>
        </p:nvSpPr>
        <p:spPr>
          <a:xfrm>
            <a:off x="551053" y="1678675"/>
            <a:ext cx="2658138" cy="655808"/>
          </a:xfrm>
          <a:prstGeom prst="rect">
            <a:avLst/>
          </a:prstGeom>
          <a:solidFill>
            <a:srgbClr val="00B050"/>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The bag</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9" name="Content Placeholder 2"/>
          <p:cNvSpPr txBox="1">
            <a:spLocks/>
          </p:cNvSpPr>
          <p:nvPr/>
        </p:nvSpPr>
        <p:spPr>
          <a:xfrm>
            <a:off x="8377449" y="2530390"/>
            <a:ext cx="662241" cy="655808"/>
          </a:xfrm>
          <a:prstGeom prst="rect">
            <a:avLst/>
          </a:prstGeom>
          <a:solidFill>
            <a:srgbClr val="FF0000"/>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0" name="Content Placeholder 2"/>
          <p:cNvSpPr txBox="1">
            <a:spLocks/>
          </p:cNvSpPr>
          <p:nvPr/>
        </p:nvSpPr>
        <p:spPr>
          <a:xfrm>
            <a:off x="1744747" y="4580523"/>
            <a:ext cx="6917942" cy="655808"/>
          </a:xfrm>
          <a:prstGeom prst="rect">
            <a:avLst/>
          </a:prstGeom>
          <a:solidFill>
            <a:srgbClr val="FFC000"/>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sng" strike="noStrike" kern="1200" cap="none" spc="0" normalizeH="0" baseline="0" noProof="0" dirty="0" smtClean="0">
                <a:ln>
                  <a:noFill/>
                </a:ln>
                <a:solidFill>
                  <a:srgbClr val="191B0E"/>
                </a:solidFill>
                <a:effectLst/>
                <a:uLnTx/>
                <a:uFillTx/>
                <a:latin typeface="SassoonPrimaryInfant"/>
                <a:ea typeface="+mn-ea"/>
                <a:cs typeface="+mn-cs"/>
              </a:rPr>
              <a:t>used</a:t>
            </a: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 Microsoft Teams</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Content Placeholder 2"/>
          <p:cNvSpPr txBox="1">
            <a:spLocks/>
          </p:cNvSpPr>
          <p:nvPr/>
        </p:nvSpPr>
        <p:spPr>
          <a:xfrm>
            <a:off x="818706" y="3831843"/>
            <a:ext cx="3508745" cy="655808"/>
          </a:xfrm>
          <a:prstGeom prst="rect">
            <a:avLst/>
          </a:prstGeom>
          <a:solidFill>
            <a:srgbClr val="00B050"/>
          </a:solidFill>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000" b="1" i="0" u="none" strike="noStrike" kern="1200" cap="none" spc="0" normalizeH="0" baseline="0" noProof="0" dirty="0" smtClean="0">
                <a:ln>
                  <a:noFill/>
                </a:ln>
                <a:solidFill>
                  <a:srgbClr val="191B0E"/>
                </a:solidFill>
                <a:effectLst/>
                <a:uLnTx/>
                <a:uFillTx/>
                <a:latin typeface="SassoonPrimaryInfant"/>
                <a:ea typeface="+mn-ea"/>
                <a:cs typeface="+mn-cs"/>
              </a:rPr>
              <a:t>Miss Thomas</a:t>
            </a:r>
            <a:endParaRPr kumimoji="0" lang="en-GB" sz="40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2" name="Content Placeholder 2"/>
          <p:cNvSpPr txBox="1">
            <a:spLocks/>
          </p:cNvSpPr>
          <p:nvPr/>
        </p:nvSpPr>
        <p:spPr>
          <a:xfrm>
            <a:off x="8199718" y="4580523"/>
            <a:ext cx="593408" cy="655808"/>
          </a:xfrm>
          <a:prstGeom prst="rect">
            <a:avLst/>
          </a:prstGeom>
          <a:solidFill>
            <a:srgbClr val="FF0000"/>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5" name="Content Placeholder 2"/>
          <p:cNvSpPr txBox="1">
            <a:spLocks/>
          </p:cNvSpPr>
          <p:nvPr/>
        </p:nvSpPr>
        <p:spPr>
          <a:xfrm>
            <a:off x="3477854" y="1676081"/>
            <a:ext cx="6891737" cy="655808"/>
          </a:xfrm>
          <a:prstGeom prst="rect">
            <a:avLst/>
          </a:prstGeom>
          <a:solidFill>
            <a:srgbClr val="CC66FF"/>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600" b="1" i="0" u="sng" strike="noStrike" kern="1200" cap="none" spc="0" normalizeH="0" baseline="0" noProof="0" dirty="0" smtClean="0">
                <a:ln>
                  <a:noFill/>
                </a:ln>
                <a:solidFill>
                  <a:srgbClr val="191B0E"/>
                </a:solidFill>
                <a:effectLst/>
                <a:uLnTx/>
                <a:uFillTx/>
                <a:latin typeface="SassoonPrimaryInfant"/>
                <a:ea typeface="+mn-ea"/>
                <a:cs typeface="+mn-cs"/>
              </a:rPr>
              <a:t>which</a:t>
            </a:r>
            <a:r>
              <a:rPr kumimoji="0" lang="en-GB" sz="3600" b="0" i="0" u="none" strike="noStrike" kern="1200" cap="none" spc="0" normalizeH="0" baseline="0" noProof="0" dirty="0" smtClean="0">
                <a:ln>
                  <a:noFill/>
                </a:ln>
                <a:solidFill>
                  <a:srgbClr val="191B0E"/>
                </a:solidFill>
                <a:effectLst/>
                <a:uLnTx/>
                <a:uFillTx/>
                <a:latin typeface="SassoonPrimaryInfant"/>
                <a:ea typeface="+mn-ea"/>
                <a:cs typeface="+mn-cs"/>
              </a:rPr>
              <a:t> was soaked from the rain </a:t>
            </a:r>
            <a:endParaRPr kumimoji="0" lang="en-GB" sz="36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6" name="Content Placeholder 2"/>
          <p:cNvSpPr txBox="1">
            <a:spLocks/>
          </p:cNvSpPr>
          <p:nvPr/>
        </p:nvSpPr>
        <p:spPr>
          <a:xfrm>
            <a:off x="3012402" y="1688043"/>
            <a:ext cx="662241" cy="655808"/>
          </a:xfrm>
          <a:prstGeom prst="rect">
            <a:avLst/>
          </a:prstGeom>
          <a:no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7" name="Content Placeholder 2"/>
          <p:cNvSpPr txBox="1">
            <a:spLocks/>
          </p:cNvSpPr>
          <p:nvPr/>
        </p:nvSpPr>
        <p:spPr>
          <a:xfrm>
            <a:off x="10289834" y="1660252"/>
            <a:ext cx="662241" cy="655808"/>
          </a:xfrm>
          <a:prstGeom prst="rect">
            <a:avLst/>
          </a:prstGeom>
          <a:no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8" name="Content Placeholder 2"/>
          <p:cNvSpPr txBox="1">
            <a:spLocks/>
          </p:cNvSpPr>
          <p:nvPr/>
        </p:nvSpPr>
        <p:spPr>
          <a:xfrm>
            <a:off x="4738263" y="3831843"/>
            <a:ext cx="6468453" cy="652291"/>
          </a:xfrm>
          <a:prstGeom prst="rect">
            <a:avLst/>
          </a:prstGeom>
          <a:solidFill>
            <a:srgbClr val="CC66FF"/>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sng" strike="noStrike" kern="1200" cap="none" spc="0" normalizeH="0" baseline="0" noProof="0" dirty="0" smtClean="0">
                <a:ln>
                  <a:noFill/>
                </a:ln>
                <a:solidFill>
                  <a:srgbClr val="191B0E"/>
                </a:solidFill>
                <a:effectLst/>
                <a:uLnTx/>
                <a:uFillTx/>
                <a:latin typeface="SassoonPrimaryInfant"/>
                <a:ea typeface="+mn-ea"/>
                <a:cs typeface="+mn-cs"/>
              </a:rPr>
              <a:t>who</a:t>
            </a:r>
            <a:r>
              <a:rPr kumimoji="0" lang="en-GB" sz="4400" b="0" i="0" u="none" strike="noStrike" kern="1200" cap="none" spc="0" normalizeH="0" baseline="0" noProof="0" dirty="0" smtClean="0">
                <a:ln>
                  <a:noFill/>
                </a:ln>
                <a:solidFill>
                  <a:srgbClr val="191B0E"/>
                </a:solidFill>
                <a:effectLst/>
                <a:uLnTx/>
                <a:uFillTx/>
                <a:latin typeface="SassoonPrimaryInfant"/>
                <a:ea typeface="+mn-ea"/>
                <a:cs typeface="+mn-cs"/>
              </a:rPr>
              <a:t> taught</a:t>
            </a:r>
            <a:r>
              <a:rPr kumimoji="0" lang="en-GB" sz="4400" b="0" i="0" u="none" strike="noStrike" kern="1200" cap="none" spc="0" normalizeH="0" noProof="0" dirty="0" smtClean="0">
                <a:ln>
                  <a:noFill/>
                </a:ln>
                <a:solidFill>
                  <a:srgbClr val="191B0E"/>
                </a:solidFill>
                <a:effectLst/>
                <a:uLnTx/>
                <a:uFillTx/>
                <a:latin typeface="SassoonPrimaryInfant"/>
                <a:ea typeface="+mn-ea"/>
                <a:cs typeface="+mn-cs"/>
              </a:rPr>
              <a:t> Maple class</a:t>
            </a:r>
            <a:endParaRPr kumimoji="0" lang="en-GB" sz="4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9" name="Content Placeholder 2"/>
          <p:cNvSpPr txBox="1">
            <a:spLocks/>
          </p:cNvSpPr>
          <p:nvPr/>
        </p:nvSpPr>
        <p:spPr>
          <a:xfrm>
            <a:off x="4201737" y="3827960"/>
            <a:ext cx="662241" cy="655808"/>
          </a:xfrm>
          <a:prstGeom prst="rect">
            <a:avLst/>
          </a:prstGeom>
          <a:no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0" name="Content Placeholder 2"/>
          <p:cNvSpPr txBox="1">
            <a:spLocks/>
          </p:cNvSpPr>
          <p:nvPr/>
        </p:nvSpPr>
        <p:spPr>
          <a:xfrm>
            <a:off x="11234756" y="3827960"/>
            <a:ext cx="662241" cy="655808"/>
          </a:xfrm>
          <a:prstGeom prst="rect">
            <a:avLst/>
          </a:prstGeom>
          <a:no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Tree>
    <p:extLst>
      <p:ext uri="{BB962C8B-B14F-4D97-AF65-F5344CB8AC3E}">
        <p14:creationId xmlns:p14="http://schemas.microsoft.com/office/powerpoint/2010/main" val="29307999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516" y="164511"/>
            <a:ext cx="9601200" cy="1485900"/>
          </a:xfrm>
        </p:spPr>
        <p:txBody>
          <a:bodyPr>
            <a:normAutofit/>
          </a:bodyPr>
          <a:lstStyle/>
          <a:p>
            <a:pPr algn="ctr"/>
            <a:r>
              <a:rPr lang="en-GB" u="sng" dirty="0" smtClean="0">
                <a:latin typeface="+mn-lt"/>
              </a:rPr>
              <a:t>Relative clauses </a:t>
            </a:r>
            <a:br>
              <a:rPr lang="en-GB" u="sng" dirty="0" smtClean="0">
                <a:latin typeface="+mn-lt"/>
              </a:rPr>
            </a:br>
            <a:r>
              <a:rPr lang="en-GB" dirty="0" smtClean="0">
                <a:latin typeface="+mn-lt"/>
              </a:rPr>
              <a:t>can be </a:t>
            </a:r>
            <a:r>
              <a:rPr lang="en-GB" b="1" dirty="0" smtClean="0">
                <a:latin typeface="+mn-lt"/>
              </a:rPr>
              <a:t>embedded</a:t>
            </a:r>
            <a:endParaRPr lang="en-GB" dirty="0">
              <a:latin typeface="+mn-lt"/>
            </a:endParaRPr>
          </a:p>
        </p:txBody>
      </p:sp>
      <p:sp>
        <p:nvSpPr>
          <p:cNvPr id="10" name="Content Placeholder 2"/>
          <p:cNvSpPr txBox="1">
            <a:spLocks/>
          </p:cNvSpPr>
          <p:nvPr/>
        </p:nvSpPr>
        <p:spPr>
          <a:xfrm>
            <a:off x="4572001" y="4547809"/>
            <a:ext cx="5954233" cy="655808"/>
          </a:xfrm>
          <a:prstGeom prst="rect">
            <a:avLst/>
          </a:prstGeom>
          <a:solidFill>
            <a:srgbClr val="FFC000"/>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sng" strike="noStrike" kern="1200" cap="none" spc="0" normalizeH="0" baseline="0" noProof="0" dirty="0" smtClean="0">
                <a:ln>
                  <a:noFill/>
                </a:ln>
                <a:solidFill>
                  <a:srgbClr val="191B0E"/>
                </a:solidFill>
                <a:effectLst/>
                <a:uLnTx/>
                <a:uFillTx/>
                <a:latin typeface="SassoonPrimaryInfant"/>
                <a:ea typeface="+mn-ea"/>
                <a:cs typeface="+mn-cs"/>
              </a:rPr>
              <a:t>used</a:t>
            </a: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 Microsoft Teams</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Content Placeholder 2"/>
          <p:cNvSpPr txBox="1">
            <a:spLocks/>
          </p:cNvSpPr>
          <p:nvPr/>
        </p:nvSpPr>
        <p:spPr>
          <a:xfrm>
            <a:off x="1063257" y="4544231"/>
            <a:ext cx="3508745" cy="655808"/>
          </a:xfrm>
          <a:prstGeom prst="rect">
            <a:avLst/>
          </a:prstGeom>
          <a:solidFill>
            <a:srgbClr val="00B050"/>
          </a:solidFill>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000" b="1" i="0" u="none" strike="noStrike" kern="1200" cap="none" spc="0" normalizeH="0" baseline="0" noProof="0" dirty="0" smtClean="0">
                <a:ln>
                  <a:noFill/>
                </a:ln>
                <a:solidFill>
                  <a:srgbClr val="191B0E"/>
                </a:solidFill>
                <a:effectLst/>
                <a:uLnTx/>
                <a:uFillTx/>
                <a:latin typeface="SassoonPrimaryInfant"/>
                <a:ea typeface="+mn-ea"/>
                <a:cs typeface="+mn-cs"/>
              </a:rPr>
              <a:t>Miss Thomas</a:t>
            </a:r>
            <a:endParaRPr kumimoji="0" lang="en-GB" sz="40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2" name="Content Placeholder 2"/>
          <p:cNvSpPr txBox="1">
            <a:spLocks/>
          </p:cNvSpPr>
          <p:nvPr/>
        </p:nvSpPr>
        <p:spPr>
          <a:xfrm>
            <a:off x="8444269" y="5292911"/>
            <a:ext cx="593408" cy="655808"/>
          </a:xfrm>
          <a:prstGeom prst="rect">
            <a:avLst/>
          </a:prstGeom>
          <a:solidFill>
            <a:srgbClr val="FF0000"/>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8" name="Content Placeholder 2"/>
          <p:cNvSpPr txBox="1">
            <a:spLocks/>
          </p:cNvSpPr>
          <p:nvPr/>
        </p:nvSpPr>
        <p:spPr>
          <a:xfrm>
            <a:off x="3081601" y="5300006"/>
            <a:ext cx="5341403" cy="652291"/>
          </a:xfrm>
          <a:prstGeom prst="rect">
            <a:avLst/>
          </a:prstGeom>
          <a:solidFill>
            <a:srgbClr val="CC66FF"/>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sng" strike="noStrike" kern="1200" cap="none" spc="0" normalizeH="0" baseline="0" noProof="0" dirty="0" smtClean="0">
                <a:ln>
                  <a:noFill/>
                </a:ln>
                <a:solidFill>
                  <a:srgbClr val="191B0E"/>
                </a:solidFill>
                <a:effectLst/>
                <a:uLnTx/>
                <a:uFillTx/>
                <a:latin typeface="SassoonPrimaryInfant"/>
                <a:ea typeface="+mn-ea"/>
                <a:cs typeface="+mn-cs"/>
              </a:rPr>
              <a:t>which</a:t>
            </a:r>
            <a:r>
              <a:rPr kumimoji="0" lang="en-GB" sz="4400" b="0" i="0" u="none" strike="noStrike" kern="1200" cap="none" spc="0" normalizeH="0" baseline="0" noProof="0" dirty="0" smtClean="0">
                <a:ln>
                  <a:noFill/>
                </a:ln>
                <a:solidFill>
                  <a:srgbClr val="191B0E"/>
                </a:solidFill>
                <a:effectLst/>
                <a:uLnTx/>
                <a:uFillTx/>
                <a:latin typeface="SassoonPrimaryInfant"/>
                <a:ea typeface="+mn-ea"/>
                <a:cs typeface="+mn-cs"/>
              </a:rPr>
              <a:t> was a challenge</a:t>
            </a:r>
            <a:endParaRPr kumimoji="0" lang="en-GB" sz="4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0" name="Content Placeholder 2"/>
          <p:cNvSpPr txBox="1">
            <a:spLocks/>
          </p:cNvSpPr>
          <p:nvPr/>
        </p:nvSpPr>
        <p:spPr>
          <a:xfrm>
            <a:off x="10526234" y="4551387"/>
            <a:ext cx="662241" cy="655808"/>
          </a:xfrm>
          <a:prstGeom prst="rect">
            <a:avLst/>
          </a:prstGeom>
          <a:solidFill>
            <a:schemeClr val="tx1"/>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chemeClr val="bg1"/>
                </a:solidFill>
                <a:effectLst/>
                <a:uLnTx/>
                <a:uFillTx/>
                <a:latin typeface="SassoonPrimaryInfant"/>
                <a:ea typeface="+mn-ea"/>
                <a:cs typeface="+mn-cs"/>
              </a:rPr>
              <a:t>,</a:t>
            </a:r>
            <a:endParaRPr kumimoji="0" lang="en-GB" sz="4400" b="1" i="0" u="none" strike="noStrike" kern="1200" cap="none" spc="0" normalizeH="0" baseline="0" noProof="0" dirty="0">
              <a:ln>
                <a:noFill/>
              </a:ln>
              <a:solidFill>
                <a:schemeClr val="bg1"/>
              </a:solidFill>
              <a:effectLst/>
              <a:uLnTx/>
              <a:uFillTx/>
              <a:latin typeface="SassoonPrimaryInfant"/>
              <a:ea typeface="+mn-ea"/>
              <a:cs typeface="+mn-cs"/>
            </a:endParaRPr>
          </a:p>
        </p:txBody>
      </p:sp>
      <p:sp>
        <p:nvSpPr>
          <p:cNvPr id="21" name="Content Placeholder 2"/>
          <p:cNvSpPr txBox="1">
            <a:spLocks/>
          </p:cNvSpPr>
          <p:nvPr/>
        </p:nvSpPr>
        <p:spPr>
          <a:xfrm>
            <a:off x="1723482" y="2560337"/>
            <a:ext cx="6917942" cy="655808"/>
          </a:xfrm>
          <a:prstGeom prst="rect">
            <a:avLst/>
          </a:prstGeom>
          <a:solidFill>
            <a:srgbClr val="FFC000"/>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sng" strike="noStrike" kern="1200" cap="none" spc="0" normalizeH="0" baseline="0" noProof="0" dirty="0" smtClean="0">
                <a:ln>
                  <a:noFill/>
                </a:ln>
                <a:solidFill>
                  <a:srgbClr val="191B0E"/>
                </a:solidFill>
                <a:effectLst/>
                <a:uLnTx/>
                <a:uFillTx/>
                <a:latin typeface="SassoonPrimaryInfant"/>
                <a:ea typeface="+mn-ea"/>
                <a:cs typeface="+mn-cs"/>
              </a:rPr>
              <a:t>used</a:t>
            </a: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 Microsoft Teams</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2" name="Content Placeholder 2"/>
          <p:cNvSpPr txBox="1">
            <a:spLocks/>
          </p:cNvSpPr>
          <p:nvPr/>
        </p:nvSpPr>
        <p:spPr>
          <a:xfrm>
            <a:off x="797441" y="1811657"/>
            <a:ext cx="3508745" cy="655808"/>
          </a:xfrm>
          <a:prstGeom prst="rect">
            <a:avLst/>
          </a:prstGeom>
          <a:solidFill>
            <a:srgbClr val="00B050"/>
          </a:solidFill>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000" b="1" i="0" u="none" strike="noStrike" kern="1200" cap="none" spc="0" normalizeH="0" baseline="0" noProof="0" dirty="0" smtClean="0">
                <a:ln>
                  <a:noFill/>
                </a:ln>
                <a:solidFill>
                  <a:srgbClr val="191B0E"/>
                </a:solidFill>
                <a:effectLst/>
                <a:uLnTx/>
                <a:uFillTx/>
                <a:latin typeface="SassoonPrimaryInfant"/>
                <a:ea typeface="+mn-ea"/>
                <a:cs typeface="+mn-cs"/>
              </a:rPr>
              <a:t>Miss Thomas</a:t>
            </a:r>
            <a:endParaRPr kumimoji="0" lang="en-GB" sz="40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3" name="Content Placeholder 2"/>
          <p:cNvSpPr txBox="1">
            <a:spLocks/>
          </p:cNvSpPr>
          <p:nvPr/>
        </p:nvSpPr>
        <p:spPr>
          <a:xfrm>
            <a:off x="8178453" y="2560337"/>
            <a:ext cx="593408" cy="655808"/>
          </a:xfrm>
          <a:prstGeom prst="rect">
            <a:avLst/>
          </a:prstGeom>
          <a:solidFill>
            <a:srgbClr val="FF0000"/>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4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4" name="Content Placeholder 2"/>
          <p:cNvSpPr txBox="1">
            <a:spLocks/>
          </p:cNvSpPr>
          <p:nvPr/>
        </p:nvSpPr>
        <p:spPr>
          <a:xfrm>
            <a:off x="4716998" y="1811657"/>
            <a:ext cx="6468453" cy="652291"/>
          </a:xfrm>
          <a:prstGeom prst="rect">
            <a:avLst/>
          </a:prstGeom>
          <a:solidFill>
            <a:srgbClr val="CC66FF"/>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sng" strike="noStrike" kern="1200" cap="none" spc="0" normalizeH="0" baseline="0" noProof="0" dirty="0" smtClean="0">
                <a:ln>
                  <a:noFill/>
                </a:ln>
                <a:solidFill>
                  <a:srgbClr val="191B0E"/>
                </a:solidFill>
                <a:effectLst/>
                <a:uLnTx/>
                <a:uFillTx/>
                <a:latin typeface="SassoonPrimaryInfant"/>
                <a:ea typeface="+mn-ea"/>
                <a:cs typeface="+mn-cs"/>
              </a:rPr>
              <a:t>who</a:t>
            </a:r>
            <a:r>
              <a:rPr kumimoji="0" lang="en-GB" sz="4400" b="0" i="0" u="none" strike="noStrike" kern="1200" cap="none" spc="0" normalizeH="0" baseline="0" noProof="0" dirty="0" smtClean="0">
                <a:ln>
                  <a:noFill/>
                </a:ln>
                <a:solidFill>
                  <a:srgbClr val="191B0E"/>
                </a:solidFill>
                <a:effectLst/>
                <a:uLnTx/>
                <a:uFillTx/>
                <a:latin typeface="SassoonPrimaryInfant"/>
                <a:ea typeface="+mn-ea"/>
                <a:cs typeface="+mn-cs"/>
              </a:rPr>
              <a:t> taught</a:t>
            </a:r>
            <a:r>
              <a:rPr kumimoji="0" lang="en-GB" sz="4400" b="0" i="0" u="none" strike="noStrike" kern="1200" cap="none" spc="0" normalizeH="0" noProof="0" dirty="0" smtClean="0">
                <a:ln>
                  <a:noFill/>
                </a:ln>
                <a:solidFill>
                  <a:srgbClr val="191B0E"/>
                </a:solidFill>
                <a:effectLst/>
                <a:uLnTx/>
                <a:uFillTx/>
                <a:latin typeface="SassoonPrimaryInfant"/>
                <a:ea typeface="+mn-ea"/>
                <a:cs typeface="+mn-cs"/>
              </a:rPr>
              <a:t> Maple class</a:t>
            </a:r>
            <a:endParaRPr kumimoji="0" lang="en-GB" sz="44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5" name="Content Placeholder 2"/>
          <p:cNvSpPr txBox="1">
            <a:spLocks/>
          </p:cNvSpPr>
          <p:nvPr/>
        </p:nvSpPr>
        <p:spPr>
          <a:xfrm>
            <a:off x="4327451" y="1807774"/>
            <a:ext cx="368284" cy="655808"/>
          </a:xfrm>
          <a:prstGeom prst="rect">
            <a:avLst/>
          </a:prstGeom>
          <a:solidFill>
            <a:schemeClr val="tx1"/>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chemeClr val="bg1"/>
                </a:solidFill>
                <a:effectLst/>
                <a:uLnTx/>
                <a:uFillTx/>
                <a:latin typeface="SassoonPrimaryInfant"/>
                <a:ea typeface="+mn-ea"/>
                <a:cs typeface="+mn-cs"/>
              </a:rPr>
              <a:t>,</a:t>
            </a:r>
            <a:endParaRPr kumimoji="0" lang="en-GB" sz="4400" b="1" i="0" u="none" strike="noStrike" kern="1200" cap="none" spc="0" normalizeH="0" baseline="0" noProof="0" dirty="0">
              <a:ln>
                <a:noFill/>
              </a:ln>
              <a:solidFill>
                <a:schemeClr val="bg1"/>
              </a:solidFill>
              <a:effectLst/>
              <a:uLnTx/>
              <a:uFillTx/>
              <a:latin typeface="SassoonPrimaryInfant"/>
              <a:ea typeface="+mn-ea"/>
              <a:cs typeface="+mn-cs"/>
            </a:endParaRPr>
          </a:p>
        </p:txBody>
      </p:sp>
      <p:sp>
        <p:nvSpPr>
          <p:cNvPr id="26" name="Content Placeholder 2"/>
          <p:cNvSpPr txBox="1">
            <a:spLocks/>
          </p:cNvSpPr>
          <p:nvPr/>
        </p:nvSpPr>
        <p:spPr>
          <a:xfrm>
            <a:off x="11043370" y="1807774"/>
            <a:ext cx="662241" cy="655808"/>
          </a:xfrm>
          <a:prstGeom prst="rect">
            <a:avLst/>
          </a:prstGeom>
          <a:solidFill>
            <a:schemeClr val="tx1"/>
          </a:solidFill>
        </p:spPr>
        <p:txBody>
          <a:bodyPr vert="horz" lIns="91440" tIns="45720" rIns="91440" bIns="45720" rtlCol="0">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4400" b="1" i="0" u="none" strike="noStrike" kern="1200" cap="none" spc="0" normalizeH="0" baseline="0" noProof="0" dirty="0" smtClean="0">
                <a:ln>
                  <a:noFill/>
                </a:ln>
                <a:solidFill>
                  <a:schemeClr val="bg1"/>
                </a:solidFill>
                <a:effectLst/>
                <a:uLnTx/>
                <a:uFillTx/>
                <a:latin typeface="SassoonPrimaryInfant"/>
                <a:ea typeface="+mn-ea"/>
                <a:cs typeface="+mn-cs"/>
              </a:rPr>
              <a:t>,</a:t>
            </a:r>
            <a:endParaRPr kumimoji="0" lang="en-GB" sz="4400" b="1" i="0" u="none" strike="noStrike" kern="1200" cap="none" spc="0" normalizeH="0" baseline="0" noProof="0" dirty="0">
              <a:ln>
                <a:noFill/>
              </a:ln>
              <a:solidFill>
                <a:schemeClr val="bg1"/>
              </a:solidFill>
              <a:effectLst/>
              <a:uLnTx/>
              <a:uFillTx/>
              <a:latin typeface="SassoonPrimaryInfant"/>
              <a:ea typeface="+mn-ea"/>
              <a:cs typeface="+mn-cs"/>
            </a:endParaRPr>
          </a:p>
        </p:txBody>
      </p:sp>
      <p:sp>
        <p:nvSpPr>
          <p:cNvPr id="27" name="Title 1"/>
          <p:cNvSpPr txBox="1">
            <a:spLocks/>
          </p:cNvSpPr>
          <p:nvPr/>
        </p:nvSpPr>
        <p:spPr>
          <a:xfrm>
            <a:off x="1442170" y="3809689"/>
            <a:ext cx="9601200" cy="75256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GB" sz="4000" dirty="0">
                <a:solidFill>
                  <a:srgbClr val="191B0E"/>
                </a:solidFill>
                <a:latin typeface="SassoonPrimaryInfant"/>
              </a:rPr>
              <a:t>or </a:t>
            </a:r>
            <a:r>
              <a:rPr lang="en-GB" sz="4000" b="1" dirty="0">
                <a:solidFill>
                  <a:srgbClr val="191B0E"/>
                </a:solidFill>
                <a:latin typeface="SassoonPrimaryInfant"/>
              </a:rPr>
              <a:t>after</a:t>
            </a:r>
            <a:r>
              <a:rPr lang="en-GB" sz="4000" dirty="0">
                <a:solidFill>
                  <a:srgbClr val="191B0E"/>
                </a:solidFill>
                <a:latin typeface="SassoonPrimaryInfant"/>
              </a:rPr>
              <a:t> a </a:t>
            </a:r>
            <a:r>
              <a:rPr lang="en-GB" sz="4000" u="sng" dirty="0">
                <a:solidFill>
                  <a:srgbClr val="191B0E"/>
                </a:solidFill>
                <a:latin typeface="SassoonPrimaryInfant"/>
              </a:rPr>
              <a:t>main clause</a:t>
            </a:r>
            <a:r>
              <a:rPr lang="en-GB" sz="4000" dirty="0">
                <a:solidFill>
                  <a:srgbClr val="191B0E"/>
                </a:solidFill>
                <a:latin typeface="SassoonPrimaryInfant"/>
              </a:rPr>
              <a:t>.</a:t>
            </a:r>
            <a:endParaRPr lang="en-GB" dirty="0">
              <a:latin typeface="+mn-lt"/>
            </a:endParaRPr>
          </a:p>
        </p:txBody>
      </p:sp>
    </p:spTree>
    <p:extLst>
      <p:ext uri="{BB962C8B-B14F-4D97-AF65-F5344CB8AC3E}">
        <p14:creationId xmlns:p14="http://schemas.microsoft.com/office/powerpoint/2010/main" val="2803614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Tenses</a:t>
            </a:r>
            <a:endParaRPr lang="en-GB" cap="none" dirty="0"/>
          </a:p>
        </p:txBody>
      </p:sp>
      <p:sp>
        <p:nvSpPr>
          <p:cNvPr id="3" name="Subtitle 2"/>
          <p:cNvSpPr>
            <a:spLocks noGrp="1"/>
          </p:cNvSpPr>
          <p:nvPr>
            <p:ph type="subTitle" idx="1"/>
          </p:nvPr>
        </p:nvSpPr>
        <p:spPr/>
        <p:txBody>
          <a:bodyPr/>
          <a:lstStyle/>
          <a:p>
            <a:endParaRPr lang="en-GB"/>
          </a:p>
        </p:txBody>
      </p:sp>
      <p:sp>
        <p:nvSpPr>
          <p:cNvPr id="5" name="Action Button: Home 4">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29517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4768"/>
            <a:ext cx="2913319" cy="802240"/>
          </a:xfrm>
        </p:spPr>
        <p:txBody>
          <a:bodyPr/>
          <a:lstStyle/>
          <a:p>
            <a:r>
              <a:rPr lang="en-GB" dirty="0" smtClean="0"/>
              <a:t>Clauses</a:t>
            </a:r>
            <a:endParaRPr lang="en-GB" dirty="0"/>
          </a:p>
        </p:txBody>
      </p:sp>
      <p:sp>
        <p:nvSpPr>
          <p:cNvPr id="5" name="Content Placeholder 2"/>
          <p:cNvSpPr txBox="1">
            <a:spLocks/>
          </p:cNvSpPr>
          <p:nvPr/>
        </p:nvSpPr>
        <p:spPr>
          <a:xfrm>
            <a:off x="4284919" y="5217206"/>
            <a:ext cx="5803929" cy="577538"/>
          </a:xfrm>
          <a:prstGeom prst="rect">
            <a:avLst/>
          </a:prstGeom>
          <a:solidFill>
            <a:srgbClr val="CC66FF"/>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600" b="1" i="0" u="sng" strike="noStrike" kern="1200" cap="none" spc="0" normalizeH="0" baseline="0" noProof="0" dirty="0" smtClean="0">
                <a:ln>
                  <a:noFill/>
                </a:ln>
                <a:solidFill>
                  <a:srgbClr val="191B0E"/>
                </a:solidFill>
                <a:effectLst/>
                <a:uLnTx/>
                <a:uFillTx/>
                <a:latin typeface="SassoonPrimaryInfant"/>
                <a:ea typeface="+mn-ea"/>
                <a:cs typeface="+mn-cs"/>
              </a:rPr>
              <a:t>which</a:t>
            </a:r>
            <a:r>
              <a:rPr kumimoji="0" lang="en-GB" sz="3600" b="0" i="0" u="none" strike="noStrike" kern="1200" cap="none" spc="0" normalizeH="0" baseline="0" noProof="0" dirty="0" smtClean="0">
                <a:ln>
                  <a:noFill/>
                </a:ln>
                <a:solidFill>
                  <a:srgbClr val="191B0E"/>
                </a:solidFill>
                <a:effectLst/>
                <a:uLnTx/>
                <a:uFillTx/>
                <a:latin typeface="SassoonPrimaryInfant"/>
                <a:ea typeface="+mn-ea"/>
                <a:cs typeface="+mn-cs"/>
              </a:rPr>
              <a:t> was in Gotham</a:t>
            </a:r>
            <a:endParaRPr kumimoji="0" lang="en-GB" sz="3600" b="0" i="0" u="none" strike="noStrike" kern="1200" cap="none" spc="0" normalizeH="0" baseline="0" noProof="0" dirty="0">
              <a:ln>
                <a:noFill/>
              </a:ln>
              <a:solidFill>
                <a:srgbClr val="0070C0"/>
              </a:solidFill>
              <a:effectLst/>
              <a:uLnTx/>
              <a:uFillTx/>
              <a:latin typeface="SassoonPrimaryInfant"/>
              <a:ea typeface="+mn-ea"/>
              <a:cs typeface="+mn-cs"/>
            </a:endParaRPr>
          </a:p>
        </p:txBody>
      </p:sp>
      <p:pic>
        <p:nvPicPr>
          <p:cNvPr id="1026" name="Picture 2" descr="183,079 Diverse Family Stock Photos, Pictures &amp;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978" y="4437980"/>
            <a:ext cx="2342561" cy="15617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284919" y="4563026"/>
            <a:ext cx="3551276" cy="655808"/>
          </a:xfrm>
          <a:prstGeom prst="rect">
            <a:avLst/>
          </a:prstGeom>
          <a:no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en-GB" sz="3600" b="1" u="sng" dirty="0">
                <a:solidFill>
                  <a:srgbClr val="191B0E"/>
                </a:solidFill>
                <a:latin typeface="SassoonPrimaryInfant"/>
              </a:rPr>
              <a:t>r</a:t>
            </a:r>
            <a:r>
              <a:rPr kumimoji="0" lang="en-GB" sz="3600" b="1" i="0" u="sng" strike="noStrike" kern="1200" cap="none" spc="0" normalizeH="0" baseline="0" noProof="0" dirty="0" smtClean="0">
                <a:ln>
                  <a:noFill/>
                </a:ln>
                <a:solidFill>
                  <a:srgbClr val="191B0E"/>
                </a:solidFill>
                <a:effectLst/>
                <a:uLnTx/>
                <a:uFillTx/>
                <a:latin typeface="SassoonPrimaryInfant"/>
              </a:rPr>
              <a:t>elative </a:t>
            </a:r>
            <a:r>
              <a:rPr kumimoji="0" lang="en-GB" sz="3600" i="0" u="sng" strike="noStrike" kern="1200" cap="none" spc="0" normalizeH="0" baseline="0" noProof="0" dirty="0" smtClean="0">
                <a:ln>
                  <a:noFill/>
                </a:ln>
                <a:solidFill>
                  <a:srgbClr val="191B0E"/>
                </a:solidFill>
                <a:effectLst/>
                <a:uLnTx/>
                <a:uFillTx/>
                <a:latin typeface="SassoonPrimaryInfant"/>
              </a:rPr>
              <a:t>clause</a:t>
            </a:r>
            <a:endParaRPr kumimoji="0" lang="en-GB" sz="3600" i="0" u="none" strike="noStrike" kern="1200" cap="none" spc="0" normalizeH="0" baseline="0" noProof="0" dirty="0">
              <a:ln>
                <a:noFill/>
              </a:ln>
              <a:solidFill>
                <a:srgbClr val="0070C0"/>
              </a:solidFill>
              <a:effectLst/>
              <a:uLnTx/>
              <a:uFillTx/>
              <a:latin typeface="SassoonPrimaryInfant"/>
            </a:endParaRPr>
          </a:p>
        </p:txBody>
      </p:sp>
      <p:sp>
        <p:nvSpPr>
          <p:cNvPr id="9" name="Content Placeholder 2"/>
          <p:cNvSpPr txBox="1">
            <a:spLocks/>
          </p:cNvSpPr>
          <p:nvPr/>
        </p:nvSpPr>
        <p:spPr>
          <a:xfrm>
            <a:off x="4284920" y="3580942"/>
            <a:ext cx="5803928" cy="655808"/>
          </a:xfrm>
          <a:prstGeom prst="rect">
            <a:avLst/>
          </a:prstGeom>
          <a:solidFill>
            <a:srgbClr val="00B0F0"/>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en-GB" sz="3600" b="1" u="sng" dirty="0">
                <a:solidFill>
                  <a:srgbClr val="191B0E"/>
                </a:solidFill>
                <a:latin typeface="SassoonPrimaryInfant"/>
              </a:rPr>
              <a:t>a</a:t>
            </a:r>
            <a:r>
              <a:rPr kumimoji="0" lang="en-GB" sz="3600" b="1" i="0" u="sng" strike="noStrike" kern="1200" cap="none" spc="0" normalizeH="0" baseline="0" noProof="0" dirty="0" smtClean="0">
                <a:ln>
                  <a:noFill/>
                </a:ln>
                <a:solidFill>
                  <a:srgbClr val="191B0E"/>
                </a:solidFill>
                <a:effectLst/>
                <a:uLnTx/>
                <a:uFillTx/>
                <a:latin typeface="SassoonPrimaryInfant"/>
                <a:ea typeface="+mn-ea"/>
                <a:cs typeface="+mn-cs"/>
              </a:rPr>
              <a:t>s</a:t>
            </a:r>
            <a:r>
              <a:rPr kumimoji="0" lang="en-GB" sz="3600" b="0" i="0" u="none" strike="noStrike" kern="1200" cap="none" spc="0" normalizeH="0" baseline="0" noProof="0" dirty="0" smtClean="0">
                <a:ln>
                  <a:noFill/>
                </a:ln>
                <a:solidFill>
                  <a:srgbClr val="191B0E"/>
                </a:solidFill>
                <a:effectLst/>
                <a:uLnTx/>
                <a:uFillTx/>
                <a:latin typeface="SassoonPrimaryInfant"/>
                <a:ea typeface="+mn-ea"/>
                <a:cs typeface="+mn-cs"/>
              </a:rPr>
              <a:t> the sun rose</a:t>
            </a:r>
            <a:endParaRPr kumimoji="0" lang="en-GB" sz="36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0" name="Content Placeholder 2"/>
          <p:cNvSpPr txBox="1">
            <a:spLocks/>
          </p:cNvSpPr>
          <p:nvPr/>
        </p:nvSpPr>
        <p:spPr>
          <a:xfrm>
            <a:off x="4284919" y="2993967"/>
            <a:ext cx="3955314" cy="655808"/>
          </a:xfrm>
          <a:prstGeom prst="rect">
            <a:avLst/>
          </a:prstGeom>
          <a:no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en-GB" sz="3600" b="1" u="sng" dirty="0" smtClean="0">
                <a:solidFill>
                  <a:srgbClr val="191B0E"/>
                </a:solidFill>
                <a:latin typeface="SassoonPrimaryInfant"/>
              </a:rPr>
              <a:t>subordinate</a:t>
            </a:r>
            <a:r>
              <a:rPr kumimoji="0" lang="en-GB" sz="3600" b="0" i="0" u="none" strike="noStrike" kern="1200" cap="none" spc="0" normalizeH="0" baseline="0" noProof="0" dirty="0" smtClean="0">
                <a:ln>
                  <a:noFill/>
                </a:ln>
                <a:solidFill>
                  <a:srgbClr val="191B0E"/>
                </a:solidFill>
                <a:effectLst/>
                <a:uLnTx/>
                <a:uFillTx/>
                <a:latin typeface="SassoonPrimaryInfant"/>
                <a:ea typeface="+mn-ea"/>
                <a:cs typeface="+mn-cs"/>
              </a:rPr>
              <a:t> clause</a:t>
            </a:r>
            <a:endParaRPr kumimoji="0" lang="en-GB" sz="3600" b="0"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Content Placeholder 2"/>
          <p:cNvSpPr txBox="1">
            <a:spLocks/>
          </p:cNvSpPr>
          <p:nvPr/>
        </p:nvSpPr>
        <p:spPr>
          <a:xfrm>
            <a:off x="6134984" y="1762932"/>
            <a:ext cx="5166665" cy="655808"/>
          </a:xfrm>
          <a:prstGeom prst="rect">
            <a:avLst/>
          </a:prstGeom>
          <a:solidFill>
            <a:srgbClr val="FFC000"/>
          </a:solidFill>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600" b="1" i="0" u="sng" strike="noStrike" kern="1200" cap="none" spc="0" normalizeH="0" baseline="0" noProof="0" dirty="0" smtClean="0">
                <a:ln>
                  <a:noFill/>
                </a:ln>
                <a:solidFill>
                  <a:srgbClr val="191B0E"/>
                </a:solidFill>
                <a:effectLst/>
                <a:uLnTx/>
                <a:uFillTx/>
                <a:latin typeface="SassoonPrimaryInfant"/>
                <a:ea typeface="+mn-ea"/>
                <a:cs typeface="+mn-cs"/>
              </a:rPr>
              <a:t>hammered</a:t>
            </a:r>
            <a:r>
              <a:rPr kumimoji="0" lang="en-GB" sz="3600" b="1" i="0" u="none" strike="noStrike" kern="1200" cap="none" spc="0" normalizeH="0" baseline="0" noProof="0" dirty="0" smtClean="0">
                <a:ln>
                  <a:noFill/>
                </a:ln>
                <a:solidFill>
                  <a:srgbClr val="191B0E"/>
                </a:solidFill>
                <a:effectLst/>
                <a:uLnTx/>
                <a:uFillTx/>
                <a:latin typeface="SassoonPrimaryInfant"/>
                <a:ea typeface="+mn-ea"/>
                <a:cs typeface="+mn-cs"/>
              </a:rPr>
              <a:t> the pavement</a:t>
            </a:r>
            <a:endParaRPr kumimoji="0" lang="en-GB" sz="36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2" name="Content Placeholder 2"/>
          <p:cNvSpPr txBox="1">
            <a:spLocks/>
          </p:cNvSpPr>
          <p:nvPr/>
        </p:nvSpPr>
        <p:spPr>
          <a:xfrm>
            <a:off x="4284919" y="1762932"/>
            <a:ext cx="1850065" cy="655808"/>
          </a:xfrm>
          <a:prstGeom prst="rect">
            <a:avLst/>
          </a:prstGeom>
          <a:solidFill>
            <a:srgbClr val="00B050"/>
          </a:soli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3600" b="1" i="0" u="none" strike="noStrike" kern="1200" cap="none" spc="0" normalizeH="0" baseline="0" noProof="0" dirty="0">
                <a:ln>
                  <a:noFill/>
                </a:ln>
                <a:solidFill>
                  <a:srgbClr val="191B0E"/>
                </a:solidFill>
                <a:effectLst/>
                <a:uLnTx/>
                <a:uFillTx/>
                <a:latin typeface="SassoonPrimaryInfant"/>
                <a:ea typeface="+mn-ea"/>
                <a:cs typeface="+mn-cs"/>
              </a:rPr>
              <a:t>t</a:t>
            </a:r>
            <a:r>
              <a:rPr kumimoji="0" lang="en-GB" sz="3600" b="1" i="0" u="none" strike="noStrike" kern="1200" cap="none" spc="0" normalizeH="0" baseline="0" noProof="0" dirty="0" smtClean="0">
                <a:ln>
                  <a:noFill/>
                </a:ln>
                <a:solidFill>
                  <a:srgbClr val="191B0E"/>
                </a:solidFill>
                <a:effectLst/>
                <a:uLnTx/>
                <a:uFillTx/>
                <a:latin typeface="SassoonPrimaryInfant"/>
                <a:ea typeface="+mn-ea"/>
                <a:cs typeface="+mn-cs"/>
              </a:rPr>
              <a:t>he rain</a:t>
            </a:r>
            <a:endParaRPr kumimoji="0" lang="en-GB" sz="36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3" name="Content Placeholder 2"/>
          <p:cNvSpPr txBox="1">
            <a:spLocks/>
          </p:cNvSpPr>
          <p:nvPr/>
        </p:nvSpPr>
        <p:spPr>
          <a:xfrm>
            <a:off x="4194543" y="1107124"/>
            <a:ext cx="3955314" cy="655808"/>
          </a:xfrm>
          <a:prstGeom prst="rect">
            <a:avLst/>
          </a:prstGeom>
          <a:no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en-GB" sz="3600" b="1" u="sng" dirty="0" smtClean="0">
                <a:solidFill>
                  <a:srgbClr val="191B0E"/>
                </a:solidFill>
                <a:latin typeface="SassoonPrimaryInfant"/>
              </a:rPr>
              <a:t>main</a:t>
            </a:r>
            <a:r>
              <a:rPr kumimoji="0" lang="en-GB" sz="3600" b="0" i="0" u="none" strike="noStrike" kern="1200" cap="none" spc="0" normalizeH="0" baseline="0" noProof="0" dirty="0" smtClean="0">
                <a:ln>
                  <a:noFill/>
                </a:ln>
                <a:solidFill>
                  <a:srgbClr val="191B0E"/>
                </a:solidFill>
                <a:effectLst/>
                <a:uLnTx/>
                <a:uFillTx/>
                <a:latin typeface="SassoonPrimaryInfant"/>
                <a:ea typeface="+mn-ea"/>
                <a:cs typeface="+mn-cs"/>
              </a:rPr>
              <a:t> clause</a:t>
            </a:r>
            <a:endParaRPr kumimoji="0" lang="en-GB" sz="3600" b="0" i="0" u="none" strike="noStrike" kern="1200" cap="none" spc="0" normalizeH="0" baseline="0" noProof="0" dirty="0">
              <a:ln>
                <a:noFill/>
              </a:ln>
              <a:solidFill>
                <a:srgbClr val="0070C0"/>
              </a:solidFill>
              <a:effectLst/>
              <a:uLnTx/>
              <a:uFillTx/>
              <a:latin typeface="SassoonPrimaryInfant"/>
              <a:ea typeface="+mn-ea"/>
              <a:cs typeface="+mn-cs"/>
            </a:endParaRPr>
          </a:p>
        </p:txBody>
      </p:sp>
      <p:pic>
        <p:nvPicPr>
          <p:cNvPr id="7170" name="Picture 2" descr="Subordinate Clip Art - Royalty Free - GoGraph"/>
          <p:cNvPicPr>
            <a:picLocks noChangeAspect="1" noChangeArrowheads="1"/>
          </p:cNvPicPr>
          <p:nvPr/>
        </p:nvPicPr>
        <p:blipFill rotWithShape="1">
          <a:blip r:embed="rId3">
            <a:extLst>
              <a:ext uri="{28A0092B-C50C-407E-A947-70E740481C1C}">
                <a14:useLocalDpi xmlns:a14="http://schemas.microsoft.com/office/drawing/2010/main" val="0"/>
              </a:ext>
            </a:extLst>
          </a:blip>
          <a:srcRect b="8545"/>
          <a:stretch/>
        </p:blipFill>
        <p:spPr bwMode="auto">
          <a:xfrm>
            <a:off x="2528333" y="2906731"/>
            <a:ext cx="1471206" cy="14576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ream Strong, Independent Women Power Hour by PH Lovecraft | Listen online  for free on SoundClo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314" y="1066155"/>
            <a:ext cx="1738225" cy="17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275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61" y="1052623"/>
            <a:ext cx="3298293" cy="4380612"/>
          </a:xfrm>
        </p:spPr>
        <p:txBody>
          <a:bodyPr>
            <a:normAutofit/>
          </a:bodyPr>
          <a:lstStyle/>
          <a:p>
            <a:pPr algn="ctr"/>
            <a:r>
              <a:rPr lang="en-GB" sz="6600" cap="none" dirty="0" smtClean="0"/>
              <a:t>Active and Passive</a:t>
            </a:r>
            <a:endParaRPr lang="en-GB" sz="6600" cap="none" dirty="0"/>
          </a:p>
        </p:txBody>
      </p:sp>
      <p:sp>
        <p:nvSpPr>
          <p:cNvPr id="7" name="Picture Placeholder 6"/>
          <p:cNvSpPr>
            <a:spLocks noGrp="1"/>
          </p:cNvSpPr>
          <p:nvPr>
            <p:ph type="pic" idx="1"/>
          </p:nvPr>
        </p:nvSpPr>
        <p:spPr/>
      </p:sp>
      <p:pic>
        <p:nvPicPr>
          <p:cNvPr id="6" name="Picture 5"/>
          <p:cNvPicPr>
            <a:picLocks noChangeAspect="1"/>
          </p:cNvPicPr>
          <p:nvPr/>
        </p:nvPicPr>
        <p:blipFill>
          <a:blip r:embed="rId2"/>
          <a:stretch>
            <a:fillRect/>
          </a:stretch>
        </p:blipFill>
        <p:spPr>
          <a:xfrm>
            <a:off x="4307983" y="527377"/>
            <a:ext cx="7671770" cy="4905858"/>
          </a:xfrm>
          <a:prstGeom prst="rect">
            <a:avLst/>
          </a:prstGeom>
        </p:spPr>
      </p:pic>
      <p:sp>
        <p:nvSpPr>
          <p:cNvPr id="5" name="Action Button: Home 4">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3239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these?</a:t>
            </a:r>
            <a:endParaRPr lang="en-GB" dirty="0"/>
          </a:p>
        </p:txBody>
      </p:sp>
      <p:sp>
        <p:nvSpPr>
          <p:cNvPr id="7" name="Content Placeholder 2"/>
          <p:cNvSpPr txBox="1">
            <a:spLocks/>
          </p:cNvSpPr>
          <p:nvPr/>
        </p:nvSpPr>
        <p:spPr>
          <a:xfrm>
            <a:off x="2999389" y="1412857"/>
            <a:ext cx="6917942"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was</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on the boy’s back</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8" name="Content Placeholder 2"/>
          <p:cNvSpPr txBox="1">
            <a:spLocks/>
          </p:cNvSpPr>
          <p:nvPr/>
        </p:nvSpPr>
        <p:spPr>
          <a:xfrm>
            <a:off x="551053" y="1412857"/>
            <a:ext cx="2658138"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The bag</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9" name="Content Placeholder 2"/>
          <p:cNvSpPr txBox="1">
            <a:spLocks/>
          </p:cNvSpPr>
          <p:nvPr/>
        </p:nvSpPr>
        <p:spPr>
          <a:xfrm>
            <a:off x="9632091" y="1412857"/>
            <a:ext cx="662241"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0" name="Content Placeholder 2"/>
          <p:cNvSpPr txBox="1">
            <a:spLocks/>
          </p:cNvSpPr>
          <p:nvPr/>
        </p:nvSpPr>
        <p:spPr>
          <a:xfrm>
            <a:off x="3839362" y="3566025"/>
            <a:ext cx="6917942"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used</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Microsoft Teams</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Content Placeholder 2"/>
          <p:cNvSpPr txBox="1">
            <a:spLocks/>
          </p:cNvSpPr>
          <p:nvPr/>
        </p:nvSpPr>
        <p:spPr>
          <a:xfrm>
            <a:off x="818706" y="3566025"/>
            <a:ext cx="3508745" cy="655808"/>
          </a:xfrm>
          <a:prstGeom prst="rect">
            <a:avLst/>
          </a:prstGeom>
          <a:solidFill>
            <a:srgbClr val="00B05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Miss Thomas</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2" name="Content Placeholder 2"/>
          <p:cNvSpPr txBox="1">
            <a:spLocks/>
          </p:cNvSpPr>
          <p:nvPr/>
        </p:nvSpPr>
        <p:spPr>
          <a:xfrm>
            <a:off x="10294333" y="3566025"/>
            <a:ext cx="593408"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3" name="Title 1"/>
          <p:cNvSpPr txBox="1">
            <a:spLocks/>
          </p:cNvSpPr>
          <p:nvPr/>
        </p:nvSpPr>
        <p:spPr>
          <a:xfrm>
            <a:off x="2275367" y="4873208"/>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191B0E"/>
                </a:solidFill>
                <a:effectLst/>
                <a:uLnTx/>
                <a:uFillTx/>
                <a:latin typeface="Letter-join Plus 8"/>
                <a:ea typeface="+mj-ea"/>
                <a:cs typeface="+mj-cs"/>
              </a:rPr>
              <a:t>How do you know?</a:t>
            </a:r>
            <a:endParaRPr kumimoji="0" lang="en-GB" sz="4400" b="0" i="0" u="none" strike="noStrike" kern="1200" cap="none" spc="0" normalizeH="0" baseline="0" noProof="0" dirty="0">
              <a:ln>
                <a:noFill/>
              </a:ln>
              <a:solidFill>
                <a:srgbClr val="191B0E"/>
              </a:solidFill>
              <a:effectLst/>
              <a:uLnTx/>
              <a:uFillTx/>
              <a:latin typeface="Letter-join Plus 8"/>
              <a:ea typeface="+mj-ea"/>
              <a:cs typeface="+mj-cs"/>
            </a:endParaRPr>
          </a:p>
        </p:txBody>
      </p:sp>
      <p:sp>
        <p:nvSpPr>
          <p:cNvPr id="14" name="Title 1"/>
          <p:cNvSpPr txBox="1">
            <a:spLocks/>
          </p:cNvSpPr>
          <p:nvPr/>
        </p:nvSpPr>
        <p:spPr>
          <a:xfrm>
            <a:off x="1286541" y="240802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b="1" dirty="0" smtClean="0">
                <a:solidFill>
                  <a:srgbClr val="FF0000"/>
                </a:solidFill>
                <a:latin typeface="+mn-lt"/>
              </a:rPr>
              <a:t>Main clauses</a:t>
            </a:r>
            <a:endParaRPr lang="en-GB" b="1" dirty="0">
              <a:solidFill>
                <a:srgbClr val="FF0000"/>
              </a:solidFill>
              <a:latin typeface="+mn-lt"/>
            </a:endParaRPr>
          </a:p>
        </p:txBody>
      </p:sp>
      <p:sp>
        <p:nvSpPr>
          <p:cNvPr id="15" name="Title 1"/>
          <p:cNvSpPr txBox="1">
            <a:spLocks/>
          </p:cNvSpPr>
          <p:nvPr/>
        </p:nvSpPr>
        <p:spPr>
          <a:xfrm>
            <a:off x="1156104" y="5719193"/>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b="1" dirty="0" smtClean="0">
                <a:solidFill>
                  <a:srgbClr val="FF0000"/>
                </a:solidFill>
                <a:latin typeface="+mn-lt"/>
              </a:rPr>
              <a:t>They make sense on their own</a:t>
            </a:r>
            <a:endParaRPr lang="en-GB" b="1" dirty="0">
              <a:solidFill>
                <a:srgbClr val="FF0000"/>
              </a:solidFill>
              <a:latin typeface="+mn-lt"/>
            </a:endParaRPr>
          </a:p>
        </p:txBody>
      </p:sp>
    </p:spTree>
    <p:extLst>
      <p:ext uri="{BB962C8B-B14F-4D97-AF65-F5344CB8AC3E}">
        <p14:creationId xmlns:p14="http://schemas.microsoft.com/office/powerpoint/2010/main" val="1459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9"/>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7"/>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 0 L 0.25 0 E" pathEditMode="relative" ptsTypes="">
                                      <p:cBhvr>
                                        <p:cTn id="10" dur="2000" fill="hold"/>
                                        <p:tgtEl>
                                          <p:spTgt spid="10"/>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1757"/>
            <a:ext cx="9601200" cy="1485900"/>
          </a:xfrm>
        </p:spPr>
        <p:txBody>
          <a:bodyPr/>
          <a:lstStyle/>
          <a:p>
            <a:r>
              <a:rPr lang="en-GB" dirty="0" smtClean="0">
                <a:latin typeface="+mn-lt"/>
              </a:rPr>
              <a:t>The </a:t>
            </a:r>
            <a:r>
              <a:rPr lang="en-GB" b="1" u="sng" dirty="0" smtClean="0">
                <a:solidFill>
                  <a:srgbClr val="00B050"/>
                </a:solidFill>
                <a:latin typeface="+mn-lt"/>
              </a:rPr>
              <a:t>subject</a:t>
            </a:r>
            <a:r>
              <a:rPr lang="en-GB" dirty="0" smtClean="0">
                <a:latin typeface="+mn-lt"/>
              </a:rPr>
              <a:t> does the verb!</a:t>
            </a:r>
            <a:endParaRPr lang="en-GB" dirty="0">
              <a:latin typeface="+mn-lt"/>
            </a:endParaRPr>
          </a:p>
        </p:txBody>
      </p:sp>
      <p:sp>
        <p:nvSpPr>
          <p:cNvPr id="5" name="Content Placeholder 2"/>
          <p:cNvSpPr txBox="1">
            <a:spLocks/>
          </p:cNvSpPr>
          <p:nvPr/>
        </p:nvSpPr>
        <p:spPr>
          <a:xfrm>
            <a:off x="5358811" y="1432974"/>
            <a:ext cx="5390707"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helped</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7" name="Content Placeholder 2"/>
          <p:cNvSpPr txBox="1">
            <a:spLocks/>
          </p:cNvSpPr>
          <p:nvPr/>
        </p:nvSpPr>
        <p:spPr>
          <a:xfrm>
            <a:off x="1371604" y="1446532"/>
            <a:ext cx="3987211"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The teacher</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9" name="Content Placeholder 2"/>
          <p:cNvSpPr txBox="1">
            <a:spLocks/>
          </p:cNvSpPr>
          <p:nvPr/>
        </p:nvSpPr>
        <p:spPr>
          <a:xfrm>
            <a:off x="10749518" y="1439753"/>
            <a:ext cx="43593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Content Placeholder 2"/>
          <p:cNvSpPr txBox="1">
            <a:spLocks/>
          </p:cNvSpPr>
          <p:nvPr/>
        </p:nvSpPr>
        <p:spPr>
          <a:xfrm>
            <a:off x="5358807" y="3845908"/>
            <a:ext cx="5390707"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chased</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2" name="Content Placeholder 2"/>
          <p:cNvSpPr txBox="1">
            <a:spLocks/>
          </p:cNvSpPr>
          <p:nvPr/>
        </p:nvSpPr>
        <p:spPr>
          <a:xfrm>
            <a:off x="1371600" y="3859466"/>
            <a:ext cx="3987211"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The zombies</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3" name="Content Placeholder 2"/>
          <p:cNvSpPr txBox="1">
            <a:spLocks/>
          </p:cNvSpPr>
          <p:nvPr/>
        </p:nvSpPr>
        <p:spPr>
          <a:xfrm>
            <a:off x="10749514" y="3852687"/>
            <a:ext cx="43593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4" name="Content Placeholder 2"/>
          <p:cNvSpPr txBox="1">
            <a:spLocks/>
          </p:cNvSpPr>
          <p:nvPr/>
        </p:nvSpPr>
        <p:spPr>
          <a:xfrm>
            <a:off x="7400260" y="1428561"/>
            <a:ext cx="3349258" cy="655808"/>
          </a:xfrm>
          <a:prstGeom prst="rect">
            <a:avLst/>
          </a:prstGeom>
          <a:solidFill>
            <a:schemeClr val="tx2"/>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the children</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16" name="Content Placeholder 2"/>
          <p:cNvSpPr txBox="1">
            <a:spLocks/>
          </p:cNvSpPr>
          <p:nvPr/>
        </p:nvSpPr>
        <p:spPr>
          <a:xfrm>
            <a:off x="7400256" y="3852687"/>
            <a:ext cx="3349258" cy="655808"/>
          </a:xfrm>
          <a:prstGeom prst="rect">
            <a:avLst/>
          </a:prstGeom>
          <a:solidFill>
            <a:schemeClr val="tx2"/>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the children</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25" name="Content Placeholder 2"/>
          <p:cNvSpPr txBox="1">
            <a:spLocks/>
          </p:cNvSpPr>
          <p:nvPr/>
        </p:nvSpPr>
        <p:spPr>
          <a:xfrm>
            <a:off x="2243471" y="2382505"/>
            <a:ext cx="2243470"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Subject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6" name="Content Placeholder 2"/>
          <p:cNvSpPr txBox="1">
            <a:spLocks/>
          </p:cNvSpPr>
          <p:nvPr/>
        </p:nvSpPr>
        <p:spPr>
          <a:xfrm>
            <a:off x="5619304" y="2433075"/>
            <a:ext cx="1520459"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Verb</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7" name="Content Placeholder 2"/>
          <p:cNvSpPr txBox="1">
            <a:spLocks/>
          </p:cNvSpPr>
          <p:nvPr/>
        </p:nvSpPr>
        <p:spPr>
          <a:xfrm>
            <a:off x="7400256" y="2396063"/>
            <a:ext cx="2030823" cy="655808"/>
          </a:xfrm>
          <a:prstGeom prst="rect">
            <a:avLst/>
          </a:prstGeom>
          <a:solidFill>
            <a:schemeClr val="tx2"/>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a:ln>
                  <a:noFill/>
                </a:ln>
                <a:solidFill>
                  <a:prstClr val="white"/>
                </a:solidFill>
                <a:effectLst/>
                <a:uLnTx/>
                <a:uFillTx/>
                <a:latin typeface="SassoonPrimaryInfant"/>
                <a:ea typeface="+mn-ea"/>
                <a:cs typeface="+mn-cs"/>
              </a:rPr>
              <a:t>O</a:t>
            </a: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bject</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28" name="Content Placeholder 2"/>
          <p:cNvSpPr txBox="1">
            <a:spLocks/>
          </p:cNvSpPr>
          <p:nvPr/>
        </p:nvSpPr>
        <p:spPr>
          <a:xfrm>
            <a:off x="2413592" y="4825562"/>
            <a:ext cx="2243470"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Subject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9" name="Content Placeholder 2"/>
          <p:cNvSpPr txBox="1">
            <a:spLocks/>
          </p:cNvSpPr>
          <p:nvPr/>
        </p:nvSpPr>
        <p:spPr>
          <a:xfrm>
            <a:off x="5789425" y="4876132"/>
            <a:ext cx="1520459"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Verb</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30" name="Content Placeholder 2"/>
          <p:cNvSpPr txBox="1">
            <a:spLocks/>
          </p:cNvSpPr>
          <p:nvPr/>
        </p:nvSpPr>
        <p:spPr>
          <a:xfrm>
            <a:off x="7570377" y="4839120"/>
            <a:ext cx="2030823" cy="655808"/>
          </a:xfrm>
          <a:prstGeom prst="rect">
            <a:avLst/>
          </a:prstGeom>
          <a:solidFill>
            <a:schemeClr val="tx2"/>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a:ln>
                  <a:noFill/>
                </a:ln>
                <a:solidFill>
                  <a:prstClr val="white"/>
                </a:solidFill>
                <a:effectLst/>
                <a:uLnTx/>
                <a:uFillTx/>
                <a:latin typeface="SassoonPrimaryInfant"/>
                <a:ea typeface="+mn-ea"/>
                <a:cs typeface="+mn-cs"/>
              </a:rPr>
              <a:t>O</a:t>
            </a: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bject</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17" name="Title 1"/>
          <p:cNvSpPr txBox="1">
            <a:spLocks/>
          </p:cNvSpPr>
          <p:nvPr/>
        </p:nvSpPr>
        <p:spPr>
          <a:xfrm>
            <a:off x="1371600" y="5791658"/>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dirty="0" smtClean="0">
                <a:latin typeface="+mn-lt"/>
              </a:rPr>
              <a:t>The </a:t>
            </a:r>
            <a:r>
              <a:rPr lang="en-GB" b="1" u="sng" dirty="0" smtClean="0">
                <a:solidFill>
                  <a:schemeClr val="tx1"/>
                </a:solidFill>
                <a:latin typeface="+mn-lt"/>
              </a:rPr>
              <a:t>object</a:t>
            </a:r>
            <a:r>
              <a:rPr lang="en-GB" dirty="0" smtClean="0">
                <a:latin typeface="+mn-lt"/>
              </a:rPr>
              <a:t> is affected by the verb.</a:t>
            </a:r>
            <a:endParaRPr lang="en-GB" dirty="0">
              <a:latin typeface="+mn-lt"/>
            </a:endParaRPr>
          </a:p>
        </p:txBody>
      </p:sp>
    </p:spTree>
    <p:extLst>
      <p:ext uri="{BB962C8B-B14F-4D97-AF65-F5344CB8AC3E}">
        <p14:creationId xmlns:p14="http://schemas.microsoft.com/office/powerpoint/2010/main" val="2231692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4033" y="4338084"/>
            <a:ext cx="8474154" cy="6470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SassoonPrimaryInfant" panose="00000400000000000000" pitchFamily="2" charset="0"/>
              </a:rPr>
              <a:t>Passive:</a:t>
            </a:r>
            <a:endParaRPr lang="en-GB" b="1" dirty="0">
              <a:solidFill>
                <a:schemeClr val="tx1"/>
              </a:solidFill>
              <a:latin typeface="SassoonPrimaryInfant" panose="00000400000000000000" pitchFamily="2" charset="0"/>
            </a:endParaRPr>
          </a:p>
        </p:txBody>
      </p:sp>
      <p:sp>
        <p:nvSpPr>
          <p:cNvPr id="5" name="Rectangle 4"/>
          <p:cNvSpPr/>
          <p:nvPr/>
        </p:nvSpPr>
        <p:spPr>
          <a:xfrm>
            <a:off x="404034" y="1892595"/>
            <a:ext cx="8474153" cy="531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SassoonPrimaryInfant" panose="00000400000000000000" pitchFamily="2" charset="0"/>
              </a:rPr>
              <a:t>Active:</a:t>
            </a:r>
            <a:endParaRPr lang="en-GB" b="1" dirty="0">
              <a:solidFill>
                <a:schemeClr val="tx1"/>
              </a:solidFill>
              <a:latin typeface="SassoonPrimaryInfant" panose="00000400000000000000" pitchFamily="2" charset="0"/>
            </a:endParaRPr>
          </a:p>
        </p:txBody>
      </p:sp>
      <p:sp>
        <p:nvSpPr>
          <p:cNvPr id="2" name="Title 1"/>
          <p:cNvSpPr>
            <a:spLocks noGrp="1"/>
          </p:cNvSpPr>
          <p:nvPr>
            <p:ph type="ctrTitle"/>
          </p:nvPr>
        </p:nvSpPr>
        <p:spPr>
          <a:xfrm>
            <a:off x="1394654" y="458780"/>
            <a:ext cx="7632848" cy="5472608"/>
          </a:xfrm>
        </p:spPr>
        <p:txBody>
          <a:bodyPr anchor="t">
            <a:noAutofit/>
          </a:bodyPr>
          <a:lstStyle/>
          <a:p>
            <a:r>
              <a:rPr lang="en-GB" sz="5400" dirty="0">
                <a:latin typeface="SassoonPrimaryInfant" panose="00000400000000000000" pitchFamily="2" charset="0"/>
              </a:rPr>
              <a:t>Active</a:t>
            </a:r>
            <a:r>
              <a:rPr lang="en-GB" sz="3600" dirty="0">
                <a:latin typeface="SassoonPrimaryInfant" panose="00000400000000000000" pitchFamily="2" charset="0"/>
              </a:rPr>
              <a:t> sentences focus on </a:t>
            </a:r>
            <a:r>
              <a:rPr lang="en-GB" sz="3600" b="1" dirty="0">
                <a:latin typeface="SassoonPrimaryInfant" panose="00000400000000000000" pitchFamily="2" charset="0"/>
              </a:rPr>
              <a:t>who</a:t>
            </a:r>
            <a:r>
              <a:rPr lang="en-GB" sz="3600" dirty="0">
                <a:latin typeface="SassoonPrimaryInfant" panose="00000400000000000000" pitchFamily="2" charset="0"/>
              </a:rPr>
              <a:t>:</a:t>
            </a:r>
            <a:br>
              <a:rPr lang="en-GB" sz="3600" dirty="0">
                <a:latin typeface="SassoonPrimaryInfant" panose="00000400000000000000" pitchFamily="2" charset="0"/>
              </a:rPr>
            </a:br>
            <a:r>
              <a:rPr lang="en-GB" sz="3600" dirty="0">
                <a:latin typeface="SassoonPrimaryInfant" panose="00000400000000000000" pitchFamily="2" charset="0"/>
              </a:rPr>
              <a:t/>
            </a:r>
            <a:br>
              <a:rPr lang="en-GB" sz="3600" dirty="0">
                <a:latin typeface="SassoonPrimaryInfant" panose="00000400000000000000" pitchFamily="2" charset="0"/>
              </a:rPr>
            </a:br>
            <a:r>
              <a:rPr lang="en-GB" sz="3600" dirty="0">
                <a:solidFill>
                  <a:srgbClr val="7030A0"/>
                </a:solidFill>
                <a:latin typeface="SassoonPrimaryInfant" panose="00000400000000000000" pitchFamily="2" charset="0"/>
              </a:rPr>
              <a:t>Miss Thomas </a:t>
            </a:r>
            <a:r>
              <a:rPr lang="en-GB" sz="3600" u="sng" dirty="0">
                <a:latin typeface="SassoonPrimaryInfant" panose="00000400000000000000" pitchFamily="2" charset="0"/>
              </a:rPr>
              <a:t>cooked</a:t>
            </a:r>
            <a:r>
              <a:rPr lang="en-GB" sz="3600" dirty="0">
                <a:latin typeface="SassoonPrimaryInfant" panose="00000400000000000000" pitchFamily="2" charset="0"/>
              </a:rPr>
              <a:t> </a:t>
            </a:r>
            <a:r>
              <a:rPr lang="en-GB" sz="3600" dirty="0">
                <a:solidFill>
                  <a:srgbClr val="FF0000"/>
                </a:solidFill>
                <a:latin typeface="SassoonPrimaryInfant" panose="00000400000000000000" pitchFamily="2" charset="0"/>
              </a:rPr>
              <a:t>the meal</a:t>
            </a:r>
            <a:r>
              <a:rPr lang="en-GB" sz="3600" dirty="0">
                <a:latin typeface="SassoonPrimaryInfant" panose="00000400000000000000" pitchFamily="2" charset="0"/>
              </a:rPr>
              <a:t>.</a:t>
            </a:r>
            <a:br>
              <a:rPr lang="en-GB" sz="3600" dirty="0">
                <a:latin typeface="SassoonPrimaryInfant" panose="00000400000000000000" pitchFamily="2" charset="0"/>
              </a:rPr>
            </a:br>
            <a:r>
              <a:rPr lang="en-GB" sz="3600" dirty="0">
                <a:latin typeface="SassoonPrimaryInfant" panose="00000400000000000000" pitchFamily="2" charset="0"/>
              </a:rPr>
              <a:t/>
            </a:r>
            <a:br>
              <a:rPr lang="en-GB" sz="3600" dirty="0">
                <a:latin typeface="SassoonPrimaryInfant" panose="00000400000000000000" pitchFamily="2" charset="0"/>
              </a:rPr>
            </a:br>
            <a:r>
              <a:rPr lang="en-GB" sz="5400" dirty="0">
                <a:latin typeface="SassoonPrimaryInfant" panose="00000400000000000000" pitchFamily="2" charset="0"/>
              </a:rPr>
              <a:t>Passive</a:t>
            </a:r>
            <a:r>
              <a:rPr lang="en-GB" sz="3600" dirty="0">
                <a:latin typeface="SassoonPrimaryInfant" panose="00000400000000000000" pitchFamily="2" charset="0"/>
              </a:rPr>
              <a:t> sentences focus on </a:t>
            </a:r>
            <a:r>
              <a:rPr lang="en-GB" sz="3600" b="1" dirty="0">
                <a:latin typeface="SassoonPrimaryInfant" panose="00000400000000000000" pitchFamily="2" charset="0"/>
              </a:rPr>
              <a:t>what</a:t>
            </a:r>
            <a:r>
              <a:rPr lang="en-GB" sz="3600" dirty="0">
                <a:latin typeface="SassoonPrimaryInfant" panose="00000400000000000000" pitchFamily="2" charset="0"/>
              </a:rPr>
              <a:t>:</a:t>
            </a:r>
            <a:br>
              <a:rPr lang="en-GB" sz="3600" dirty="0">
                <a:latin typeface="SassoonPrimaryInfant" panose="00000400000000000000" pitchFamily="2" charset="0"/>
              </a:rPr>
            </a:br>
            <a:r>
              <a:rPr lang="en-GB" sz="3600" i="1" dirty="0">
                <a:latin typeface="SassoonPrimaryInfant" panose="00000400000000000000" pitchFamily="2" charset="0"/>
              </a:rPr>
              <a:t>We swap it round</a:t>
            </a:r>
            <a:r>
              <a:rPr lang="en-GB" sz="3600" i="1" dirty="0" smtClean="0">
                <a:latin typeface="SassoonPrimaryInfant" panose="00000400000000000000" pitchFamily="2" charset="0"/>
              </a:rPr>
              <a:t>.</a:t>
            </a:r>
            <a:r>
              <a:rPr lang="en-GB" sz="3600" dirty="0">
                <a:latin typeface="SassoonPrimaryInfant" panose="00000400000000000000" pitchFamily="2" charset="0"/>
              </a:rPr>
              <a:t/>
            </a:r>
            <a:br>
              <a:rPr lang="en-GB" sz="3600" dirty="0">
                <a:latin typeface="SassoonPrimaryInfant" panose="00000400000000000000" pitchFamily="2" charset="0"/>
              </a:rPr>
            </a:br>
            <a:r>
              <a:rPr lang="en-GB" sz="3600" dirty="0">
                <a:solidFill>
                  <a:srgbClr val="FF0000"/>
                </a:solidFill>
                <a:latin typeface="SassoonPrimaryInfant" panose="00000400000000000000" pitchFamily="2" charset="0"/>
              </a:rPr>
              <a:t>The meal </a:t>
            </a:r>
            <a:r>
              <a:rPr lang="en-GB" sz="3600" u="sng" dirty="0">
                <a:latin typeface="SassoonPrimaryInfant" panose="00000400000000000000" pitchFamily="2" charset="0"/>
              </a:rPr>
              <a:t>was cooked </a:t>
            </a:r>
            <a:r>
              <a:rPr lang="en-GB" sz="3600" dirty="0">
                <a:solidFill>
                  <a:srgbClr val="7030A0"/>
                </a:solidFill>
                <a:latin typeface="SassoonPrimaryInfant" panose="00000400000000000000" pitchFamily="2" charset="0"/>
              </a:rPr>
              <a:t>by Miss Thomas</a:t>
            </a:r>
            <a:r>
              <a:rPr lang="en-GB" sz="3600" dirty="0">
                <a:latin typeface="SassoonPrimaryInfant" panose="00000400000000000000" pitchFamily="2" charset="0"/>
              </a:rPr>
              <a:t>.</a:t>
            </a:r>
            <a:r>
              <a:rPr lang="en-GB" sz="3600" dirty="0">
                <a:solidFill>
                  <a:srgbClr val="FF0000"/>
                </a:solidFill>
                <a:latin typeface="SassoonPrimaryInfant" panose="00000400000000000000" pitchFamily="2" charset="0"/>
              </a:rPr>
              <a:t> </a:t>
            </a:r>
            <a:endParaRPr lang="en-GB" sz="3600" dirty="0">
              <a:latin typeface="SassoonPrimaryInfant" panose="00000400000000000000" pitchFamily="2" charset="0"/>
            </a:endParaRPr>
          </a:p>
        </p:txBody>
      </p:sp>
      <p:sp>
        <p:nvSpPr>
          <p:cNvPr id="7" name="Rectangle 6"/>
          <p:cNvSpPr/>
          <p:nvPr/>
        </p:nvSpPr>
        <p:spPr>
          <a:xfrm>
            <a:off x="9027502" y="3774163"/>
            <a:ext cx="2633330" cy="1774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SassoonPrimaryInfant" panose="00000400000000000000" pitchFamily="2" charset="0"/>
              </a:rPr>
              <a:t>The meal </a:t>
            </a:r>
            <a:r>
              <a:rPr lang="en-GB" sz="2400" u="sng" dirty="0" smtClean="0">
                <a:solidFill>
                  <a:srgbClr val="002060"/>
                </a:solidFill>
                <a:latin typeface="SassoonPrimaryInfant" panose="00000400000000000000" pitchFamily="2" charset="0"/>
              </a:rPr>
              <a:t>isn’t</a:t>
            </a:r>
            <a:r>
              <a:rPr lang="en-GB" sz="2400" dirty="0" smtClean="0">
                <a:solidFill>
                  <a:srgbClr val="002060"/>
                </a:solidFill>
                <a:latin typeface="SassoonPrimaryInfant" panose="00000400000000000000" pitchFamily="2" charset="0"/>
              </a:rPr>
              <a:t> doing any of the cooking! </a:t>
            </a:r>
            <a:br>
              <a:rPr lang="en-GB" sz="2400" dirty="0" smtClean="0">
                <a:solidFill>
                  <a:srgbClr val="002060"/>
                </a:solidFill>
                <a:latin typeface="SassoonPrimaryInfant" panose="00000400000000000000" pitchFamily="2" charset="0"/>
              </a:rPr>
            </a:br>
            <a:r>
              <a:rPr lang="en-GB" sz="2400" dirty="0" smtClean="0">
                <a:solidFill>
                  <a:srgbClr val="002060"/>
                </a:solidFill>
                <a:latin typeface="SassoonPrimaryInfant" panose="00000400000000000000" pitchFamily="2" charset="0"/>
              </a:rPr>
              <a:t>It’s </a:t>
            </a:r>
            <a:r>
              <a:rPr lang="en-GB" sz="2400" u="sng" dirty="0" smtClean="0">
                <a:solidFill>
                  <a:srgbClr val="002060"/>
                </a:solidFill>
                <a:latin typeface="SassoonPrimaryInfant" panose="00000400000000000000" pitchFamily="2" charset="0"/>
              </a:rPr>
              <a:t>passive</a:t>
            </a:r>
            <a:r>
              <a:rPr lang="en-GB" sz="2400" dirty="0" smtClean="0">
                <a:solidFill>
                  <a:srgbClr val="002060"/>
                </a:solidFill>
                <a:latin typeface="SassoonPrimaryInfant" panose="00000400000000000000" pitchFamily="2" charset="0"/>
              </a:rPr>
              <a:t>.</a:t>
            </a:r>
            <a:endParaRPr lang="en-GB" sz="2400" dirty="0">
              <a:solidFill>
                <a:srgbClr val="002060"/>
              </a:solidFill>
              <a:latin typeface="SassoonPrimaryInfant" panose="00000400000000000000" pitchFamily="2" charset="0"/>
            </a:endParaRPr>
          </a:p>
        </p:txBody>
      </p:sp>
      <p:sp>
        <p:nvSpPr>
          <p:cNvPr id="8" name="Rectangle 7"/>
          <p:cNvSpPr/>
          <p:nvPr/>
        </p:nvSpPr>
        <p:spPr>
          <a:xfrm>
            <a:off x="9027502" y="1420237"/>
            <a:ext cx="2633330" cy="1774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SassoonPrimaryInfant" panose="00000400000000000000" pitchFamily="2" charset="0"/>
              </a:rPr>
              <a:t>Miss Thomas is </a:t>
            </a:r>
            <a:r>
              <a:rPr lang="en-GB" sz="2400" u="sng" dirty="0" smtClean="0">
                <a:solidFill>
                  <a:srgbClr val="002060"/>
                </a:solidFill>
                <a:latin typeface="SassoonPrimaryInfant" panose="00000400000000000000" pitchFamily="2" charset="0"/>
              </a:rPr>
              <a:t>doing</a:t>
            </a:r>
            <a:r>
              <a:rPr lang="en-GB" sz="2400" dirty="0" smtClean="0">
                <a:solidFill>
                  <a:srgbClr val="002060"/>
                </a:solidFill>
                <a:latin typeface="SassoonPrimaryInfant" panose="00000400000000000000" pitchFamily="2" charset="0"/>
              </a:rPr>
              <a:t> the cooking! </a:t>
            </a:r>
            <a:br>
              <a:rPr lang="en-GB" sz="2400" dirty="0" smtClean="0">
                <a:solidFill>
                  <a:srgbClr val="002060"/>
                </a:solidFill>
                <a:latin typeface="SassoonPrimaryInfant" panose="00000400000000000000" pitchFamily="2" charset="0"/>
              </a:rPr>
            </a:br>
            <a:r>
              <a:rPr lang="en-GB" sz="2400" dirty="0" smtClean="0">
                <a:solidFill>
                  <a:srgbClr val="002060"/>
                </a:solidFill>
                <a:latin typeface="SassoonPrimaryInfant" panose="00000400000000000000" pitchFamily="2" charset="0"/>
              </a:rPr>
              <a:t>It’s </a:t>
            </a:r>
            <a:r>
              <a:rPr lang="en-GB" sz="2400" u="sng" dirty="0" smtClean="0">
                <a:solidFill>
                  <a:srgbClr val="002060"/>
                </a:solidFill>
                <a:latin typeface="SassoonPrimaryInfant" panose="00000400000000000000" pitchFamily="2" charset="0"/>
              </a:rPr>
              <a:t>active</a:t>
            </a:r>
            <a:r>
              <a:rPr lang="en-GB" sz="2400" dirty="0" smtClean="0">
                <a:solidFill>
                  <a:srgbClr val="002060"/>
                </a:solidFill>
                <a:latin typeface="SassoonPrimaryInfant" panose="00000400000000000000" pitchFamily="2" charset="0"/>
              </a:rPr>
              <a:t>.</a:t>
            </a:r>
            <a:endParaRPr lang="en-GB" sz="2400" dirty="0">
              <a:solidFill>
                <a:srgbClr val="002060"/>
              </a:solidFill>
              <a:latin typeface="SassoonPrimaryInfant" panose="00000400000000000000" pitchFamily="2" charset="0"/>
            </a:endParaRPr>
          </a:p>
        </p:txBody>
      </p:sp>
    </p:spTree>
    <p:extLst>
      <p:ext uri="{BB962C8B-B14F-4D97-AF65-F5344CB8AC3E}">
        <p14:creationId xmlns:p14="http://schemas.microsoft.com/office/powerpoint/2010/main" val="17024308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692696"/>
            <a:ext cx="7632848" cy="4968552"/>
          </a:xfrm>
        </p:spPr>
        <p:txBody>
          <a:bodyPr anchor="t">
            <a:normAutofit/>
          </a:bodyPr>
          <a:lstStyle/>
          <a:p>
            <a:pPr algn="l"/>
            <a:r>
              <a:rPr lang="en-GB" sz="3200" dirty="0">
                <a:latin typeface="SassoonPrimaryInfant" panose="00000400000000000000" pitchFamily="2" charset="0"/>
              </a:rPr>
              <a:t>Passive sentences use an auxiliary (helping verb) before the main verb.</a:t>
            </a:r>
            <a:br>
              <a:rPr lang="en-GB" sz="3200" dirty="0">
                <a:latin typeface="SassoonPrimaryInfant" panose="00000400000000000000" pitchFamily="2" charset="0"/>
              </a:rPr>
            </a:br>
            <a:r>
              <a:rPr lang="en-GB" sz="3200" dirty="0">
                <a:latin typeface="SassoonPrimaryInfant" panose="00000400000000000000" pitchFamily="2" charset="0"/>
              </a:rPr>
              <a:t/>
            </a:r>
            <a:br>
              <a:rPr lang="en-GB" sz="3200" dirty="0">
                <a:latin typeface="SassoonPrimaryInfant" panose="00000400000000000000" pitchFamily="2" charset="0"/>
              </a:rPr>
            </a:br>
            <a:r>
              <a:rPr lang="en-GB" sz="3200" dirty="0">
                <a:solidFill>
                  <a:srgbClr val="FF0000"/>
                </a:solidFill>
                <a:latin typeface="SassoonPrimaryInfant" panose="00000400000000000000" pitchFamily="2" charset="0"/>
              </a:rPr>
              <a:t>The meal </a:t>
            </a:r>
            <a:r>
              <a:rPr lang="en-GB" sz="3200" u="sng" dirty="0">
                <a:latin typeface="SassoonPrimaryInfant" panose="00000400000000000000" pitchFamily="2" charset="0"/>
              </a:rPr>
              <a:t>was</a:t>
            </a:r>
            <a:r>
              <a:rPr lang="en-GB" sz="3200" dirty="0">
                <a:latin typeface="SassoonPrimaryInfant" panose="00000400000000000000" pitchFamily="2" charset="0"/>
              </a:rPr>
              <a:t> </a:t>
            </a:r>
            <a:r>
              <a:rPr lang="en-GB" sz="3200" u="sng" dirty="0">
                <a:latin typeface="SassoonPrimaryInfant" panose="00000400000000000000" pitchFamily="2" charset="0"/>
              </a:rPr>
              <a:t>cooked </a:t>
            </a:r>
            <a:r>
              <a:rPr lang="en-GB" sz="3200" dirty="0">
                <a:solidFill>
                  <a:srgbClr val="7030A0"/>
                </a:solidFill>
                <a:latin typeface="SassoonPrimaryInfant" panose="00000400000000000000" pitchFamily="2" charset="0"/>
              </a:rPr>
              <a:t>by Miss Thomas</a:t>
            </a:r>
            <a:r>
              <a:rPr lang="en-GB" sz="3200" dirty="0">
                <a:latin typeface="SassoonPrimaryInfant" panose="00000400000000000000" pitchFamily="2" charset="0"/>
              </a:rPr>
              <a:t>.</a:t>
            </a:r>
            <a:br>
              <a:rPr lang="en-GB" sz="3200" dirty="0">
                <a:latin typeface="SassoonPrimaryInfant" panose="00000400000000000000" pitchFamily="2" charset="0"/>
              </a:rPr>
            </a:br>
            <a:r>
              <a:rPr lang="en-GB" sz="3200" dirty="0">
                <a:solidFill>
                  <a:srgbClr val="FF0000"/>
                </a:solidFill>
                <a:latin typeface="SassoonPrimaryInfant" panose="00000400000000000000" pitchFamily="2" charset="0"/>
              </a:rPr>
              <a:t> </a:t>
            </a:r>
            <a:r>
              <a:rPr lang="en-GB" sz="3200" dirty="0">
                <a:latin typeface="SassoonPrimaryInfant" panose="00000400000000000000" pitchFamily="2" charset="0"/>
              </a:rPr>
              <a:t/>
            </a:r>
            <a:br>
              <a:rPr lang="en-GB" sz="3200" dirty="0">
                <a:latin typeface="SassoonPrimaryInfant" panose="00000400000000000000" pitchFamily="2" charset="0"/>
              </a:rPr>
            </a:br>
            <a:endParaRPr lang="en-GB" sz="3200" dirty="0">
              <a:latin typeface="SassoonPrimaryInfant" panose="00000400000000000000" pitchFamily="2" charset="0"/>
            </a:endParaRPr>
          </a:p>
        </p:txBody>
      </p:sp>
      <p:sp>
        <p:nvSpPr>
          <p:cNvPr id="5" name="Title 1"/>
          <p:cNvSpPr txBox="1">
            <a:spLocks/>
          </p:cNvSpPr>
          <p:nvPr/>
        </p:nvSpPr>
        <p:spPr>
          <a:xfrm>
            <a:off x="2495600" y="3717032"/>
            <a:ext cx="2304256" cy="1368152"/>
          </a:xfrm>
          <a:prstGeom prst="rect">
            <a:avLst/>
          </a:prstGeom>
        </p:spPr>
        <p:txBody>
          <a:bodyPr vert="horz" lIns="91440" tIns="45720" rIns="91440" bIns="45720" rtlCol="0" anchor="t">
            <a:normAutofit/>
          </a:bodyPr>
          <a:lstStyle/>
          <a:p>
            <a:pPr algn="ctr" defTabSz="914400">
              <a:spcBef>
                <a:spcPct val="0"/>
              </a:spcBef>
              <a:defRPr/>
            </a:pPr>
            <a:r>
              <a:rPr lang="en-GB" sz="3200" dirty="0">
                <a:solidFill>
                  <a:prstClr val="black"/>
                </a:solidFill>
                <a:latin typeface="SassoonPrimaryInfant" panose="00000400000000000000" pitchFamily="2" charset="0"/>
              </a:rPr>
              <a:t>auxiliary verb</a:t>
            </a:r>
          </a:p>
        </p:txBody>
      </p:sp>
      <p:sp>
        <p:nvSpPr>
          <p:cNvPr id="6" name="Title 1"/>
          <p:cNvSpPr txBox="1">
            <a:spLocks/>
          </p:cNvSpPr>
          <p:nvPr/>
        </p:nvSpPr>
        <p:spPr>
          <a:xfrm>
            <a:off x="5807968" y="3717032"/>
            <a:ext cx="2304256" cy="1368152"/>
          </a:xfrm>
          <a:prstGeom prst="rect">
            <a:avLst/>
          </a:prstGeom>
        </p:spPr>
        <p:txBody>
          <a:bodyPr vert="horz" lIns="91440" tIns="45720" rIns="91440" bIns="45720" rtlCol="0" anchor="t">
            <a:normAutofit/>
          </a:bodyPr>
          <a:lstStyle/>
          <a:p>
            <a:pPr defTabSz="914400">
              <a:spcBef>
                <a:spcPct val="0"/>
              </a:spcBef>
              <a:defRPr/>
            </a:pPr>
            <a:r>
              <a:rPr lang="en-GB" sz="3200" dirty="0">
                <a:solidFill>
                  <a:prstClr val="black"/>
                </a:solidFill>
                <a:latin typeface="SassoonPrimaryInfant" panose="00000400000000000000" pitchFamily="2" charset="0"/>
              </a:rPr>
              <a:t>main verb</a:t>
            </a:r>
          </a:p>
        </p:txBody>
      </p:sp>
      <p:cxnSp>
        <p:nvCxnSpPr>
          <p:cNvPr id="10" name="Straight Arrow Connector 9"/>
          <p:cNvCxnSpPr/>
          <p:nvPr/>
        </p:nvCxnSpPr>
        <p:spPr>
          <a:xfrm flipV="1">
            <a:off x="3647728" y="2780928"/>
            <a:ext cx="648072" cy="8640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591944" y="2708920"/>
            <a:ext cx="1080120" cy="10081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3664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631350" y="707566"/>
            <a:ext cx="2041449"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liked</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9" name="Content Placeholder 2"/>
          <p:cNvSpPr txBox="1">
            <a:spLocks/>
          </p:cNvSpPr>
          <p:nvPr/>
        </p:nvSpPr>
        <p:spPr>
          <a:xfrm>
            <a:off x="685590" y="721124"/>
            <a:ext cx="1945764"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Bob</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0" name="Content Placeholder 2"/>
          <p:cNvSpPr txBox="1">
            <a:spLocks/>
          </p:cNvSpPr>
          <p:nvPr/>
        </p:nvSpPr>
        <p:spPr>
          <a:xfrm>
            <a:off x="6480339" y="703153"/>
            <a:ext cx="43593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1" name="Content Placeholder 2"/>
          <p:cNvSpPr txBox="1">
            <a:spLocks/>
          </p:cNvSpPr>
          <p:nvPr/>
        </p:nvSpPr>
        <p:spPr>
          <a:xfrm>
            <a:off x="4672799" y="703153"/>
            <a:ext cx="1807543" cy="655808"/>
          </a:xfrm>
          <a:prstGeom prst="rect">
            <a:avLst/>
          </a:prstGeom>
          <a:solidFill>
            <a:schemeClr val="tx2"/>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Betty</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12" name="Content Placeholder 2"/>
          <p:cNvSpPr txBox="1">
            <a:spLocks/>
          </p:cNvSpPr>
          <p:nvPr/>
        </p:nvSpPr>
        <p:spPr>
          <a:xfrm>
            <a:off x="4396350" y="2706636"/>
            <a:ext cx="3229491"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surrounded</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3" name="Content Placeholder 2"/>
          <p:cNvSpPr txBox="1">
            <a:spLocks/>
          </p:cNvSpPr>
          <p:nvPr/>
        </p:nvSpPr>
        <p:spPr>
          <a:xfrm>
            <a:off x="685590" y="2720194"/>
            <a:ext cx="3700131"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The bluchers</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4" name="Content Placeholder 2"/>
          <p:cNvSpPr txBox="1">
            <a:spLocks/>
          </p:cNvSpPr>
          <p:nvPr/>
        </p:nvSpPr>
        <p:spPr>
          <a:xfrm>
            <a:off x="10916910" y="2666365"/>
            <a:ext cx="43593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5" name="Content Placeholder 2"/>
          <p:cNvSpPr txBox="1">
            <a:spLocks/>
          </p:cNvSpPr>
          <p:nvPr/>
        </p:nvSpPr>
        <p:spPr>
          <a:xfrm>
            <a:off x="7649912" y="2702223"/>
            <a:ext cx="3242927" cy="655808"/>
          </a:xfrm>
          <a:prstGeom prst="rect">
            <a:avLst/>
          </a:prstGeom>
          <a:solidFill>
            <a:schemeClr val="tx2"/>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the building</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16" name="Content Placeholder 2"/>
          <p:cNvSpPr txBox="1">
            <a:spLocks/>
          </p:cNvSpPr>
          <p:nvPr/>
        </p:nvSpPr>
        <p:spPr>
          <a:xfrm>
            <a:off x="2243260" y="4827883"/>
            <a:ext cx="2190313"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passed</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7" name="Content Placeholder 2"/>
          <p:cNvSpPr txBox="1">
            <a:spLocks/>
          </p:cNvSpPr>
          <p:nvPr/>
        </p:nvSpPr>
        <p:spPr>
          <a:xfrm>
            <a:off x="744075" y="4841441"/>
            <a:ext cx="1488556"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Bob</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8" name="Content Placeholder 2"/>
          <p:cNvSpPr txBox="1">
            <a:spLocks/>
          </p:cNvSpPr>
          <p:nvPr/>
        </p:nvSpPr>
        <p:spPr>
          <a:xfrm>
            <a:off x="7203353" y="4828442"/>
            <a:ext cx="43593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19" name="Content Placeholder 2"/>
          <p:cNvSpPr txBox="1">
            <a:spLocks/>
          </p:cNvSpPr>
          <p:nvPr/>
        </p:nvSpPr>
        <p:spPr>
          <a:xfrm>
            <a:off x="4396359" y="4827883"/>
            <a:ext cx="2806993" cy="655808"/>
          </a:xfrm>
          <a:prstGeom prst="rect">
            <a:avLst/>
          </a:prstGeom>
          <a:solidFill>
            <a:schemeClr val="tx2"/>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the shops</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20" name="Content Placeholder 2"/>
          <p:cNvSpPr txBox="1">
            <a:spLocks/>
          </p:cNvSpPr>
          <p:nvPr/>
        </p:nvSpPr>
        <p:spPr>
          <a:xfrm>
            <a:off x="2620724" y="1425654"/>
            <a:ext cx="3205395" cy="655808"/>
          </a:xfrm>
          <a:prstGeom prst="rect">
            <a:avLst/>
          </a:prstGeom>
          <a:solidFill>
            <a:srgbClr val="FFC000"/>
          </a:solidFill>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was </a:t>
            </a: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liked</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by</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1" name="Content Placeholder 2"/>
          <p:cNvSpPr txBox="1">
            <a:spLocks/>
          </p:cNvSpPr>
          <p:nvPr/>
        </p:nvSpPr>
        <p:spPr>
          <a:xfrm>
            <a:off x="5834566" y="1368589"/>
            <a:ext cx="1945764" cy="655808"/>
          </a:xfrm>
          <a:prstGeom prst="rect">
            <a:avLst/>
          </a:prstGeom>
          <a:solidFill>
            <a:schemeClr val="tx1"/>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Bob</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22" name="Content Placeholder 2"/>
          <p:cNvSpPr txBox="1">
            <a:spLocks/>
          </p:cNvSpPr>
          <p:nvPr/>
        </p:nvSpPr>
        <p:spPr>
          <a:xfrm>
            <a:off x="7757817" y="1376932"/>
            <a:ext cx="43593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3" name="Content Placeholder 2"/>
          <p:cNvSpPr txBox="1">
            <a:spLocks/>
          </p:cNvSpPr>
          <p:nvPr/>
        </p:nvSpPr>
        <p:spPr>
          <a:xfrm>
            <a:off x="755074" y="1438896"/>
            <a:ext cx="1807543"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Betty</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24" name="Content Placeholder 2"/>
          <p:cNvSpPr txBox="1">
            <a:spLocks/>
          </p:cNvSpPr>
          <p:nvPr/>
        </p:nvSpPr>
        <p:spPr>
          <a:xfrm>
            <a:off x="696217" y="3472588"/>
            <a:ext cx="3347588" cy="655808"/>
          </a:xfrm>
          <a:prstGeom prst="rect">
            <a:avLst/>
          </a:prstGeom>
          <a:solidFill>
            <a:srgbClr val="00B050"/>
          </a:solidFill>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The building</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25" name="Content Placeholder 2"/>
          <p:cNvSpPr txBox="1">
            <a:spLocks/>
          </p:cNvSpPr>
          <p:nvPr/>
        </p:nvSpPr>
        <p:spPr>
          <a:xfrm>
            <a:off x="4043805" y="3494396"/>
            <a:ext cx="5406655" cy="655808"/>
          </a:xfrm>
          <a:prstGeom prst="rect">
            <a:avLst/>
          </a:prstGeom>
          <a:solidFill>
            <a:srgbClr val="FFC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was </a:t>
            </a: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surrounded</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by</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6" name="Content Placeholder 2"/>
          <p:cNvSpPr txBox="1">
            <a:spLocks/>
          </p:cNvSpPr>
          <p:nvPr/>
        </p:nvSpPr>
        <p:spPr>
          <a:xfrm>
            <a:off x="9450460" y="3494396"/>
            <a:ext cx="2340109" cy="655808"/>
          </a:xfrm>
          <a:prstGeom prst="rect">
            <a:avLst/>
          </a:prstGeom>
          <a:solidFill>
            <a:schemeClr val="tx1"/>
          </a:solidFill>
        </p:spPr>
        <p:txBody>
          <a:bodyPr vert="horz" lIns="91440" tIns="45720" rIns="91440" bIns="45720" rtlCol="0">
            <a:normAutofit fontScale="5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the bluchers</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27" name="Content Placeholder 2"/>
          <p:cNvSpPr txBox="1">
            <a:spLocks/>
          </p:cNvSpPr>
          <p:nvPr/>
        </p:nvSpPr>
        <p:spPr>
          <a:xfrm>
            <a:off x="11766693" y="3472588"/>
            <a:ext cx="43593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29" name="Content Placeholder 2"/>
          <p:cNvSpPr txBox="1">
            <a:spLocks/>
          </p:cNvSpPr>
          <p:nvPr/>
        </p:nvSpPr>
        <p:spPr>
          <a:xfrm>
            <a:off x="674964" y="5562587"/>
            <a:ext cx="2981696" cy="655808"/>
          </a:xfrm>
          <a:prstGeom prst="rect">
            <a:avLst/>
          </a:prstGeom>
          <a:solidFill>
            <a:srgbClr val="00B05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The shops</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30" name="Content Placeholder 2"/>
          <p:cNvSpPr txBox="1">
            <a:spLocks/>
          </p:cNvSpPr>
          <p:nvPr/>
        </p:nvSpPr>
        <p:spPr>
          <a:xfrm>
            <a:off x="3710877" y="5598395"/>
            <a:ext cx="3205395" cy="655808"/>
          </a:xfrm>
          <a:prstGeom prst="rect">
            <a:avLst/>
          </a:prstGeom>
          <a:solidFill>
            <a:srgbClr val="FFC000"/>
          </a:solidFill>
        </p:spPr>
        <p:txBody>
          <a:bodyPr vert="horz" lIns="91440" tIns="45720" rIns="91440" bIns="45720" rtlCol="0">
            <a:normAutofit fontScale="5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were </a:t>
            </a:r>
            <a:r>
              <a:rPr kumimoji="0" lang="en-GB" sz="5400" b="1" i="0" u="sng" strike="noStrike" kern="1200" cap="none" spc="0" normalizeH="0" baseline="0" noProof="0" dirty="0" smtClean="0">
                <a:ln>
                  <a:noFill/>
                </a:ln>
                <a:solidFill>
                  <a:srgbClr val="191B0E"/>
                </a:solidFill>
                <a:effectLst/>
                <a:uLnTx/>
                <a:uFillTx/>
                <a:latin typeface="SassoonPrimaryInfant"/>
                <a:ea typeface="+mn-ea"/>
                <a:cs typeface="+mn-cs"/>
              </a:rPr>
              <a:t>passed</a:t>
            </a: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 by</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31" name="Content Placeholder 2"/>
          <p:cNvSpPr txBox="1">
            <a:spLocks/>
          </p:cNvSpPr>
          <p:nvPr/>
        </p:nvSpPr>
        <p:spPr>
          <a:xfrm>
            <a:off x="6924145" y="5598395"/>
            <a:ext cx="1945764" cy="655808"/>
          </a:xfrm>
          <a:prstGeom prst="rect">
            <a:avLst/>
          </a:prstGeom>
          <a:solidFill>
            <a:schemeClr val="tx1"/>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prstClr val="white"/>
                </a:solidFill>
                <a:effectLst/>
                <a:uLnTx/>
                <a:uFillTx/>
                <a:latin typeface="SassoonPrimaryInfant"/>
                <a:ea typeface="+mn-ea"/>
                <a:cs typeface="+mn-cs"/>
              </a:rPr>
              <a:t>Bob</a:t>
            </a:r>
            <a:endParaRPr kumimoji="0" lang="en-GB" sz="5400" b="1" i="0" u="none" strike="noStrike" kern="1200" cap="none" spc="0" normalizeH="0" baseline="0" noProof="0" dirty="0">
              <a:ln>
                <a:noFill/>
              </a:ln>
              <a:solidFill>
                <a:prstClr val="white"/>
              </a:solidFill>
              <a:effectLst/>
              <a:uLnTx/>
              <a:uFillTx/>
              <a:latin typeface="SassoonPrimaryInfant"/>
              <a:ea typeface="+mn-ea"/>
              <a:cs typeface="+mn-cs"/>
            </a:endParaRPr>
          </a:p>
        </p:txBody>
      </p:sp>
      <p:sp>
        <p:nvSpPr>
          <p:cNvPr id="32" name="Content Placeholder 2"/>
          <p:cNvSpPr txBox="1">
            <a:spLocks/>
          </p:cNvSpPr>
          <p:nvPr/>
        </p:nvSpPr>
        <p:spPr>
          <a:xfrm>
            <a:off x="8847396" y="5606738"/>
            <a:ext cx="435933" cy="655808"/>
          </a:xfrm>
          <a:prstGeom prst="rect">
            <a:avLst/>
          </a:prstGeom>
          <a:solidFill>
            <a:srgbClr val="FF0000"/>
          </a:solidFill>
        </p:spPr>
        <p:txBody>
          <a:bodyPr vert="horz" lIns="91440" tIns="45720" rIns="91440" bIns="45720" rtlCol="0">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0" lvl="0" indent="0" algn="ct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GB" sz="5400" b="1" i="0" u="none" strike="noStrike" kern="1200" cap="none" spc="0" normalizeH="0" baseline="0" noProof="0" dirty="0" smtClean="0">
                <a:ln>
                  <a:noFill/>
                </a:ln>
                <a:solidFill>
                  <a:srgbClr val="191B0E"/>
                </a:solidFill>
                <a:effectLst/>
                <a:uLnTx/>
                <a:uFillTx/>
                <a:latin typeface="SassoonPrimaryInfant"/>
                <a:ea typeface="+mn-ea"/>
                <a:cs typeface="+mn-cs"/>
              </a:rPr>
              <a:t>.</a:t>
            </a:r>
            <a:endParaRPr kumimoji="0" lang="en-GB" sz="5400" b="1" i="0" u="none" strike="noStrike" kern="1200" cap="none" spc="0" normalizeH="0" baseline="0" noProof="0" dirty="0">
              <a:ln>
                <a:noFill/>
              </a:ln>
              <a:solidFill>
                <a:srgbClr val="0070C0"/>
              </a:solidFill>
              <a:effectLst/>
              <a:uLnTx/>
              <a:uFillTx/>
              <a:latin typeface="SassoonPrimaryInfant"/>
              <a:ea typeface="+mn-ea"/>
              <a:cs typeface="+mn-cs"/>
            </a:endParaRPr>
          </a:p>
        </p:txBody>
      </p:sp>
      <p:sp>
        <p:nvSpPr>
          <p:cNvPr id="33" name="Rectangle 32"/>
          <p:cNvSpPr/>
          <p:nvPr/>
        </p:nvSpPr>
        <p:spPr>
          <a:xfrm>
            <a:off x="7124445" y="699106"/>
            <a:ext cx="1069305" cy="531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assoonPrimaryInfant" panose="00000400000000000000" pitchFamily="2" charset="0"/>
              </a:rPr>
              <a:t>Active</a:t>
            </a:r>
            <a:endParaRPr lang="en-GB" b="1" dirty="0">
              <a:solidFill>
                <a:schemeClr val="tx1"/>
              </a:solidFill>
              <a:latin typeface="SassoonPrimaryInfant" panose="00000400000000000000" pitchFamily="2" charset="0"/>
            </a:endParaRPr>
          </a:p>
        </p:txBody>
      </p:sp>
      <p:sp>
        <p:nvSpPr>
          <p:cNvPr id="34" name="Rectangle 33"/>
          <p:cNvSpPr/>
          <p:nvPr/>
        </p:nvSpPr>
        <p:spPr>
          <a:xfrm>
            <a:off x="8312743" y="1423740"/>
            <a:ext cx="1069305" cy="531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assoonPrimaryInfant" panose="00000400000000000000" pitchFamily="2" charset="0"/>
              </a:rPr>
              <a:t>Passive</a:t>
            </a:r>
            <a:endParaRPr lang="en-GB" b="1" dirty="0">
              <a:solidFill>
                <a:schemeClr val="tx1"/>
              </a:solidFill>
              <a:latin typeface="SassoonPrimaryInfant" panose="00000400000000000000" pitchFamily="2" charset="0"/>
            </a:endParaRPr>
          </a:p>
        </p:txBody>
      </p:sp>
      <p:sp>
        <p:nvSpPr>
          <p:cNvPr id="35" name="Rectangle 34"/>
          <p:cNvSpPr/>
          <p:nvPr/>
        </p:nvSpPr>
        <p:spPr>
          <a:xfrm>
            <a:off x="11352843" y="2759833"/>
            <a:ext cx="839157" cy="531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assoonPrimaryInfant" panose="00000400000000000000" pitchFamily="2" charset="0"/>
              </a:rPr>
              <a:t>Active</a:t>
            </a:r>
            <a:endParaRPr lang="en-GB" b="1" dirty="0">
              <a:solidFill>
                <a:schemeClr val="tx1"/>
              </a:solidFill>
              <a:latin typeface="SassoonPrimaryInfant" panose="00000400000000000000" pitchFamily="2" charset="0"/>
            </a:endParaRPr>
          </a:p>
        </p:txBody>
      </p:sp>
      <p:sp>
        <p:nvSpPr>
          <p:cNvPr id="36" name="Rectangle 35"/>
          <p:cNvSpPr/>
          <p:nvPr/>
        </p:nvSpPr>
        <p:spPr>
          <a:xfrm>
            <a:off x="11079227" y="4128396"/>
            <a:ext cx="1069305" cy="531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assoonPrimaryInfant" panose="00000400000000000000" pitchFamily="2" charset="0"/>
              </a:rPr>
              <a:t>Passive</a:t>
            </a:r>
            <a:endParaRPr lang="en-GB" b="1" dirty="0">
              <a:solidFill>
                <a:schemeClr val="tx1"/>
              </a:solidFill>
              <a:latin typeface="SassoonPrimaryInfant" panose="00000400000000000000" pitchFamily="2" charset="0"/>
            </a:endParaRPr>
          </a:p>
        </p:txBody>
      </p:sp>
      <p:sp>
        <p:nvSpPr>
          <p:cNvPr id="37" name="Rectangle 36"/>
          <p:cNvSpPr/>
          <p:nvPr/>
        </p:nvSpPr>
        <p:spPr>
          <a:xfrm>
            <a:off x="7660205" y="4903531"/>
            <a:ext cx="1069305" cy="531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assoonPrimaryInfant" panose="00000400000000000000" pitchFamily="2" charset="0"/>
              </a:rPr>
              <a:t>Active</a:t>
            </a:r>
            <a:endParaRPr lang="en-GB" b="1" dirty="0">
              <a:solidFill>
                <a:schemeClr val="tx1"/>
              </a:solidFill>
              <a:latin typeface="SassoonPrimaryInfant" panose="00000400000000000000" pitchFamily="2" charset="0"/>
            </a:endParaRPr>
          </a:p>
        </p:txBody>
      </p:sp>
      <p:sp>
        <p:nvSpPr>
          <p:cNvPr id="38" name="Rectangle 37"/>
          <p:cNvSpPr/>
          <p:nvPr/>
        </p:nvSpPr>
        <p:spPr>
          <a:xfrm>
            <a:off x="9404295" y="5651439"/>
            <a:ext cx="1069305" cy="531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assoonPrimaryInfant" panose="00000400000000000000" pitchFamily="2" charset="0"/>
              </a:rPr>
              <a:t>Passive</a:t>
            </a:r>
            <a:endParaRPr lang="en-GB" b="1" dirty="0">
              <a:solidFill>
                <a:schemeClr val="tx1"/>
              </a:solidFill>
              <a:latin typeface="SassoonPrimaryInfant" panose="00000400000000000000" pitchFamily="2" charset="0"/>
            </a:endParaRPr>
          </a:p>
        </p:txBody>
      </p:sp>
    </p:spTree>
    <p:extLst>
      <p:ext uri="{BB962C8B-B14F-4D97-AF65-F5344CB8AC3E}">
        <p14:creationId xmlns:p14="http://schemas.microsoft.com/office/powerpoint/2010/main" val="6821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7171" y="5045149"/>
            <a:ext cx="7187609" cy="109869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297172" y="3530010"/>
            <a:ext cx="7187609" cy="5936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97172" y="1552353"/>
            <a:ext cx="7187609" cy="9675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chor="t">
            <a:normAutofit/>
          </a:bodyPr>
          <a:lstStyle/>
          <a:p>
            <a:pPr algn="l"/>
            <a:r>
              <a:rPr lang="en-GB" sz="3200" u="sng" dirty="0" smtClean="0"/>
              <a:t>The Zombie Check</a:t>
            </a:r>
            <a:endParaRPr lang="en-GB" sz="3200" dirty="0"/>
          </a:p>
        </p:txBody>
      </p:sp>
      <p:sp>
        <p:nvSpPr>
          <p:cNvPr id="3" name="Content Placeholder 2"/>
          <p:cNvSpPr>
            <a:spLocks noGrp="1"/>
          </p:cNvSpPr>
          <p:nvPr>
            <p:ph idx="1"/>
          </p:nvPr>
        </p:nvSpPr>
        <p:spPr>
          <a:xfrm>
            <a:off x="1297172" y="1552353"/>
            <a:ext cx="7038754" cy="3581400"/>
          </a:xfrm>
        </p:spPr>
        <p:txBody>
          <a:bodyPr>
            <a:noAutofit/>
          </a:bodyPr>
          <a:lstStyle/>
          <a:p>
            <a:pPr marL="0" indent="0">
              <a:buNone/>
            </a:pPr>
            <a:r>
              <a:rPr lang="en-GB" sz="2800" dirty="0"/>
              <a:t>Sometimes you can test if a verb is passive by adding </a:t>
            </a:r>
            <a:r>
              <a:rPr lang="en-GB" sz="2800" dirty="0" smtClean="0"/>
              <a:t>“by zombies” </a:t>
            </a:r>
            <a:r>
              <a:rPr lang="en-GB" sz="2800" dirty="0"/>
              <a:t>after the verb.</a:t>
            </a:r>
            <a:br>
              <a:rPr lang="en-GB" sz="2800" dirty="0"/>
            </a:br>
            <a:r>
              <a:rPr lang="en-GB" sz="2800" dirty="0"/>
              <a:t/>
            </a:r>
            <a:br>
              <a:rPr lang="en-GB" sz="2800" dirty="0"/>
            </a:br>
            <a:r>
              <a:rPr lang="en-GB" sz="2800" b="1" dirty="0">
                <a:solidFill>
                  <a:srgbClr val="7030A0"/>
                </a:solidFill>
              </a:rPr>
              <a:t>The boy </a:t>
            </a:r>
            <a:r>
              <a:rPr lang="en-GB" sz="2800" b="1" u="sng" dirty="0">
                <a:solidFill>
                  <a:srgbClr val="7030A0"/>
                </a:solidFill>
              </a:rPr>
              <a:t>was stopped</a:t>
            </a:r>
            <a:r>
              <a:rPr lang="en-GB" sz="2800" dirty="0">
                <a:solidFill>
                  <a:srgbClr val="7030A0"/>
                </a:solidFill>
              </a:rPr>
              <a:t> [by zombies].</a:t>
            </a:r>
            <a:r>
              <a:rPr lang="en-GB" sz="2800" dirty="0"/>
              <a:t/>
            </a:r>
            <a:br>
              <a:rPr lang="en-GB" sz="2800" dirty="0"/>
            </a:br>
            <a:r>
              <a:rPr lang="en-GB" sz="2800" dirty="0"/>
              <a:t/>
            </a:r>
            <a:br>
              <a:rPr lang="en-GB" sz="2800" dirty="0"/>
            </a:br>
            <a:r>
              <a:rPr lang="en-GB" sz="2800" dirty="0"/>
              <a:t>This makes sense, so this is a </a:t>
            </a:r>
            <a:r>
              <a:rPr lang="en-GB" sz="2800" u="sng" dirty="0"/>
              <a:t>passive</a:t>
            </a:r>
            <a:r>
              <a:rPr lang="en-GB" sz="2800" dirty="0"/>
              <a:t> sentence.</a:t>
            </a:r>
            <a:br>
              <a:rPr lang="en-GB" sz="2800" dirty="0"/>
            </a:br>
            <a:r>
              <a:rPr lang="en-GB" sz="2800" dirty="0"/>
              <a:t/>
            </a:r>
            <a:br>
              <a:rPr lang="en-GB" sz="2800" dirty="0"/>
            </a:br>
            <a:r>
              <a:rPr lang="en-GB" sz="2800" b="1" dirty="0">
                <a:solidFill>
                  <a:srgbClr val="7030A0"/>
                </a:solidFill>
              </a:rPr>
              <a:t>The boy stopped </a:t>
            </a:r>
            <a:r>
              <a:rPr lang="en-GB" sz="2800" dirty="0">
                <a:solidFill>
                  <a:srgbClr val="7030A0"/>
                </a:solidFill>
              </a:rPr>
              <a:t>[by zombies].</a:t>
            </a:r>
            <a:r>
              <a:rPr lang="en-GB" sz="2800" dirty="0"/>
              <a:t/>
            </a:r>
            <a:br>
              <a:rPr lang="en-GB" sz="2800" dirty="0"/>
            </a:br>
            <a:r>
              <a:rPr lang="en-GB" sz="2800" dirty="0"/>
              <a:t/>
            </a:r>
            <a:br>
              <a:rPr lang="en-GB" sz="2800" dirty="0"/>
            </a:br>
            <a:r>
              <a:rPr lang="en-GB" sz="2800" dirty="0"/>
              <a:t>This does not make sense, so this an </a:t>
            </a:r>
            <a:r>
              <a:rPr lang="en-GB" sz="2800" u="sng" dirty="0"/>
              <a:t>active</a:t>
            </a:r>
            <a:r>
              <a:rPr lang="en-GB" sz="2800" dirty="0"/>
              <a:t> sentence.</a:t>
            </a:r>
          </a:p>
        </p:txBody>
      </p:sp>
      <p:pic>
        <p:nvPicPr>
          <p:cNvPr id="5122" name="Picture 2" descr="Active and Passive Voice with Zombies PowerPoint | Active and passive  voice, Teacher favorite things, Grammar and vocabulary"/>
          <p:cNvPicPr>
            <a:picLocks noChangeAspect="1" noChangeArrowheads="1"/>
          </p:cNvPicPr>
          <p:nvPr/>
        </p:nvPicPr>
        <p:blipFill rotWithShape="1">
          <a:blip r:embed="rId2">
            <a:extLst>
              <a:ext uri="{28A0092B-C50C-407E-A947-70E740481C1C}">
                <a14:useLocalDpi xmlns:a14="http://schemas.microsoft.com/office/drawing/2010/main" val="0"/>
              </a:ext>
            </a:extLst>
          </a:blip>
          <a:srcRect l="5061" t="14799" r="81522" b="65332"/>
          <a:stretch/>
        </p:blipFill>
        <p:spPr bwMode="auto">
          <a:xfrm>
            <a:off x="8797809" y="288408"/>
            <a:ext cx="1410839" cy="1671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ctive and Passive Voice with Zombies PowerPoint | Active and passive  voice, Teacher favorite things, Grammar and vocabulary"/>
          <p:cNvPicPr>
            <a:picLocks noChangeAspect="1" noChangeArrowheads="1"/>
          </p:cNvPicPr>
          <p:nvPr/>
        </p:nvPicPr>
        <p:blipFill rotWithShape="1">
          <a:blip r:embed="rId2">
            <a:extLst>
              <a:ext uri="{28A0092B-C50C-407E-A947-70E740481C1C}">
                <a14:useLocalDpi xmlns:a14="http://schemas.microsoft.com/office/drawing/2010/main" val="0"/>
              </a:ext>
            </a:extLst>
          </a:blip>
          <a:srcRect l="23239" t="16970" r="55850" b="69189"/>
          <a:stretch/>
        </p:blipFill>
        <p:spPr bwMode="auto">
          <a:xfrm>
            <a:off x="8797809" y="2057145"/>
            <a:ext cx="2198914" cy="116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438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Apostrophes</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69300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692696"/>
            <a:ext cx="7632848" cy="4968552"/>
          </a:xfrm>
        </p:spPr>
        <p:txBody>
          <a:bodyPr anchor="t">
            <a:normAutofit fontScale="90000"/>
          </a:bodyPr>
          <a:lstStyle/>
          <a:p>
            <a:r>
              <a:rPr lang="en-GB" sz="4000" dirty="0"/>
              <a:t>Apostrophes </a:t>
            </a:r>
            <a:r>
              <a:rPr lang="en-GB" sz="5400" dirty="0">
                <a:solidFill>
                  <a:schemeClr val="bg1"/>
                </a:solidFill>
              </a:rPr>
              <a:t>GOLDEN RULE</a:t>
            </a:r>
            <a:r>
              <a:rPr lang="en-GB" sz="4000" dirty="0"/>
              <a:t>:</a:t>
            </a:r>
            <a:br>
              <a:rPr lang="en-GB" sz="4000" dirty="0"/>
            </a:br>
            <a:r>
              <a:rPr lang="en-GB" sz="4000" dirty="0"/>
              <a:t/>
            </a:r>
            <a:br>
              <a:rPr lang="en-GB" sz="4000" dirty="0"/>
            </a:br>
            <a:r>
              <a:rPr lang="en-GB" sz="4000" dirty="0"/>
              <a:t>Apostrophes only have TWO jobs:</a:t>
            </a:r>
            <a:br>
              <a:rPr lang="en-GB" sz="4000" dirty="0"/>
            </a:br>
            <a:r>
              <a:rPr lang="en-GB" sz="4000" dirty="0"/>
              <a:t/>
            </a:r>
            <a:br>
              <a:rPr lang="en-GB" sz="4000" dirty="0"/>
            </a:br>
            <a:r>
              <a:rPr lang="en-GB" sz="4000" dirty="0"/>
              <a:t>1. to show </a:t>
            </a:r>
            <a:r>
              <a:rPr lang="en-GB" sz="4000" dirty="0">
                <a:solidFill>
                  <a:schemeClr val="accent4"/>
                </a:solidFill>
              </a:rPr>
              <a:t>omission</a:t>
            </a:r>
            <a:r>
              <a:rPr lang="en-GB" sz="4000" dirty="0"/>
              <a:t/>
            </a:r>
            <a:br>
              <a:rPr lang="en-GB" sz="4000" dirty="0"/>
            </a:br>
            <a:r>
              <a:rPr lang="en-GB" sz="4000" dirty="0"/>
              <a:t>2. to show </a:t>
            </a:r>
            <a:r>
              <a:rPr lang="en-GB" sz="4000" dirty="0">
                <a:solidFill>
                  <a:srgbClr val="0070C0"/>
                </a:solidFill>
              </a:rPr>
              <a:t>possession</a:t>
            </a:r>
            <a:br>
              <a:rPr lang="en-GB" sz="4000" dirty="0">
                <a:solidFill>
                  <a:srgbClr val="0070C0"/>
                </a:solidFill>
              </a:rPr>
            </a:br>
            <a:r>
              <a:rPr lang="en-GB" sz="4000" dirty="0">
                <a:solidFill>
                  <a:srgbClr val="0070C0"/>
                </a:solidFill>
              </a:rPr>
              <a:t/>
            </a:r>
            <a:br>
              <a:rPr lang="en-GB" sz="4000" dirty="0">
                <a:solidFill>
                  <a:srgbClr val="0070C0"/>
                </a:solidFill>
              </a:rPr>
            </a:br>
            <a:r>
              <a:rPr lang="en-GB" sz="4000" dirty="0"/>
              <a:t>Apostrophes never make plural!</a:t>
            </a:r>
          </a:p>
        </p:txBody>
      </p:sp>
    </p:spTree>
    <p:extLst>
      <p:ext uri="{BB962C8B-B14F-4D97-AF65-F5344CB8AC3E}">
        <p14:creationId xmlns:p14="http://schemas.microsoft.com/office/powerpoint/2010/main" val="246798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9736" y="0"/>
            <a:ext cx="6804248" cy="4797152"/>
          </a:xfrm>
        </p:spPr>
        <p:txBody>
          <a:bodyPr anchor="t">
            <a:noAutofit/>
          </a:bodyPr>
          <a:lstStyle/>
          <a:p>
            <a:pPr algn="l"/>
            <a:r>
              <a:rPr lang="en-GB" sz="2200" dirty="0">
                <a:solidFill>
                  <a:srgbClr val="800080"/>
                </a:solidFill>
                <a:latin typeface="SassoonPrimaryInfant" panose="00000400000000000000" pitchFamily="2" charset="0"/>
              </a:rPr>
              <a:t>Allow us all to blow your senses</a:t>
            </a:r>
            <a:br>
              <a:rPr lang="en-GB" sz="2200" dirty="0">
                <a:solidFill>
                  <a:srgbClr val="800080"/>
                </a:solidFill>
                <a:latin typeface="SassoonPrimaryInfant" panose="00000400000000000000" pitchFamily="2" charset="0"/>
              </a:rPr>
            </a:br>
            <a:r>
              <a:rPr lang="en-GB" sz="2200" dirty="0">
                <a:solidFill>
                  <a:srgbClr val="800080"/>
                </a:solidFill>
                <a:latin typeface="SassoonPrimaryInfant" panose="00000400000000000000" pitchFamily="2" charset="0"/>
              </a:rPr>
              <a:t>With </a:t>
            </a:r>
            <a:r>
              <a:rPr lang="en-GB" sz="2200" u="sng" dirty="0">
                <a:solidFill>
                  <a:srgbClr val="800080"/>
                </a:solidFill>
                <a:latin typeface="SassoonPrimaryInfant" panose="00000400000000000000" pitchFamily="2" charset="0"/>
              </a:rPr>
              <a:t>Simple</a:t>
            </a:r>
            <a:r>
              <a:rPr lang="en-GB" sz="2200" dirty="0">
                <a:solidFill>
                  <a:srgbClr val="800080"/>
                </a:solidFill>
                <a:latin typeface="SassoonPrimaryInfant" panose="00000400000000000000" pitchFamily="2" charset="0"/>
              </a:rPr>
              <a:t>, </a:t>
            </a:r>
            <a:r>
              <a:rPr lang="en-GB" sz="2200" u="sng" dirty="0">
                <a:solidFill>
                  <a:srgbClr val="800080"/>
                </a:solidFill>
                <a:latin typeface="SassoonPrimaryInfant" panose="00000400000000000000" pitchFamily="2" charset="0"/>
              </a:rPr>
              <a:t>Perfect</a:t>
            </a:r>
            <a:r>
              <a:rPr lang="en-GB" sz="2200" dirty="0">
                <a:solidFill>
                  <a:srgbClr val="800080"/>
                </a:solidFill>
                <a:latin typeface="SassoonPrimaryInfant" panose="00000400000000000000" pitchFamily="2" charset="0"/>
              </a:rPr>
              <a:t> and </a:t>
            </a:r>
            <a:r>
              <a:rPr lang="en-GB" sz="2200" u="sng" dirty="0">
                <a:solidFill>
                  <a:srgbClr val="800080"/>
                </a:solidFill>
                <a:latin typeface="SassoonPrimaryInfant" panose="00000400000000000000" pitchFamily="2" charset="0"/>
              </a:rPr>
              <a:t>Progressive</a:t>
            </a:r>
            <a:r>
              <a:rPr lang="en-GB" sz="2200" dirty="0">
                <a:solidFill>
                  <a:srgbClr val="800080"/>
                </a:solidFill>
                <a:latin typeface="SassoonPrimaryInfant" panose="00000400000000000000" pitchFamily="2" charset="0"/>
              </a:rPr>
              <a:t> tenses</a:t>
            </a:r>
            <a:r>
              <a:rPr lang="en-GB" sz="2200" dirty="0">
                <a:latin typeface="SassoonPrimaryInfant" panose="00000400000000000000" pitchFamily="2" charset="0"/>
              </a:rPr>
              <a:t/>
            </a:r>
            <a:br>
              <a:rPr lang="en-GB" sz="2200" dirty="0">
                <a:latin typeface="SassoonPrimaryInfant" panose="00000400000000000000" pitchFamily="2" charset="0"/>
              </a:rPr>
            </a:br>
            <a:r>
              <a:rPr lang="en-GB" sz="2200" dirty="0">
                <a:latin typeface="SassoonPrimaryInfant" panose="00000400000000000000" pitchFamily="2" charset="0"/>
              </a:rPr>
              <a:t> </a:t>
            </a:r>
            <a:br>
              <a:rPr lang="en-GB" sz="2200" dirty="0">
                <a:latin typeface="SassoonPrimaryInfant" panose="00000400000000000000" pitchFamily="2" charset="0"/>
              </a:rPr>
            </a:br>
            <a:r>
              <a:rPr lang="en-GB" sz="2200" dirty="0">
                <a:solidFill>
                  <a:srgbClr val="800080"/>
                </a:solidFill>
                <a:latin typeface="SassoonPrimaryInfant" panose="00000400000000000000" pitchFamily="2" charset="0"/>
              </a:rPr>
              <a:t>There’s </a:t>
            </a:r>
            <a:r>
              <a:rPr lang="en-GB" sz="2200" dirty="0" smtClean="0">
                <a:solidFill>
                  <a:srgbClr val="800080"/>
                </a:solidFill>
                <a:latin typeface="SassoonPrimaryInfant" panose="00000400000000000000" pitchFamily="2" charset="0"/>
              </a:rPr>
              <a:t>JUST ONE WORD in </a:t>
            </a:r>
            <a:r>
              <a:rPr lang="en-GB" sz="2200" dirty="0">
                <a:solidFill>
                  <a:srgbClr val="800080"/>
                </a:solidFill>
                <a:latin typeface="SassoonPrimaryInfant" panose="00000400000000000000" pitchFamily="2" charset="0"/>
              </a:rPr>
              <a:t>the </a:t>
            </a:r>
            <a:r>
              <a:rPr lang="en-GB" sz="2200" u="sng" dirty="0">
                <a:solidFill>
                  <a:srgbClr val="800080"/>
                </a:solidFill>
                <a:latin typeface="SassoonPrimaryInfant" panose="00000400000000000000" pitchFamily="2" charset="0"/>
              </a:rPr>
              <a:t>simple present</a:t>
            </a:r>
            <a:r>
              <a:rPr lang="en-GB" sz="2200" dirty="0">
                <a:solidFill>
                  <a:srgbClr val="800080"/>
                </a:solidFill>
                <a:latin typeface="SassoonPrimaryInfant" panose="00000400000000000000" pitchFamily="2" charset="0"/>
              </a:rPr>
              <a:t/>
            </a:r>
            <a:br>
              <a:rPr lang="en-GB" sz="2200" dirty="0">
                <a:solidFill>
                  <a:srgbClr val="800080"/>
                </a:solidFill>
                <a:latin typeface="SassoonPrimaryInfant" panose="00000400000000000000" pitchFamily="2" charset="0"/>
              </a:rPr>
            </a:br>
            <a:r>
              <a:rPr lang="en-GB" sz="2200" dirty="0">
                <a:solidFill>
                  <a:srgbClr val="800080"/>
                </a:solidFill>
                <a:latin typeface="SassoonPrimaryInfant" panose="00000400000000000000" pitchFamily="2" charset="0"/>
              </a:rPr>
              <a:t>He </a:t>
            </a:r>
            <a:r>
              <a:rPr lang="en-GB" sz="2200" b="1" dirty="0">
                <a:solidFill>
                  <a:srgbClr val="800080"/>
                </a:solidFill>
                <a:latin typeface="SassoonPrimaryInfant" panose="00000400000000000000" pitchFamily="2" charset="0"/>
              </a:rPr>
              <a:t>plays</a:t>
            </a:r>
            <a:r>
              <a:rPr lang="en-GB" sz="2200" dirty="0">
                <a:solidFill>
                  <a:srgbClr val="800080"/>
                </a:solidFill>
                <a:latin typeface="SassoonPrimaryInfant" panose="00000400000000000000" pitchFamily="2" charset="0"/>
              </a:rPr>
              <a:t>, he </a:t>
            </a:r>
            <a:r>
              <a:rPr lang="en-GB" sz="2200" b="1" dirty="0">
                <a:solidFill>
                  <a:srgbClr val="800080"/>
                </a:solidFill>
                <a:latin typeface="SassoonPrimaryInfant" panose="00000400000000000000" pitchFamily="2" charset="0"/>
              </a:rPr>
              <a:t>runs</a:t>
            </a:r>
            <a:r>
              <a:rPr lang="en-GB" sz="2200" dirty="0">
                <a:solidFill>
                  <a:srgbClr val="800080"/>
                </a:solidFill>
                <a:latin typeface="SassoonPrimaryInfant" panose="00000400000000000000" pitchFamily="2" charset="0"/>
              </a:rPr>
              <a:t>, he </a:t>
            </a:r>
            <a:r>
              <a:rPr lang="en-GB" sz="2200" b="1" dirty="0">
                <a:solidFill>
                  <a:srgbClr val="800080"/>
                </a:solidFill>
                <a:latin typeface="SassoonPrimaryInfant" panose="00000400000000000000" pitchFamily="2" charset="0"/>
              </a:rPr>
              <a:t>speaks</a:t>
            </a:r>
            <a:r>
              <a:rPr lang="en-GB" sz="2200" dirty="0">
                <a:solidFill>
                  <a:srgbClr val="800080"/>
                </a:solidFill>
                <a:latin typeface="SassoonPrimaryInfant" panose="00000400000000000000" pitchFamily="2" charset="0"/>
              </a:rPr>
              <a:t> (how pleasant)</a:t>
            </a:r>
            <a:br>
              <a:rPr lang="en-GB" sz="2200" dirty="0">
                <a:solidFill>
                  <a:srgbClr val="800080"/>
                </a:solidFill>
                <a:latin typeface="SassoonPrimaryInfant" panose="00000400000000000000" pitchFamily="2" charset="0"/>
              </a:rPr>
            </a:br>
            <a:r>
              <a:rPr lang="en-GB" sz="2200" u="sng" dirty="0" smtClean="0">
                <a:solidFill>
                  <a:srgbClr val="800080"/>
                </a:solidFill>
                <a:latin typeface="SassoonPrimaryInfant" panose="00000400000000000000" pitchFamily="2" charset="0"/>
              </a:rPr>
              <a:t>Present </a:t>
            </a:r>
            <a:r>
              <a:rPr lang="en-GB" sz="2200" u="sng" dirty="0">
                <a:solidFill>
                  <a:srgbClr val="800080"/>
                </a:solidFill>
                <a:latin typeface="SassoonPrimaryInfant" panose="00000400000000000000" pitchFamily="2" charset="0"/>
              </a:rPr>
              <a:t>perfect </a:t>
            </a:r>
            <a:r>
              <a:rPr lang="en-GB" sz="2200" dirty="0">
                <a:solidFill>
                  <a:srgbClr val="800080"/>
                </a:solidFill>
                <a:latin typeface="SassoonPrimaryInfant" panose="00000400000000000000" pitchFamily="2" charset="0"/>
              </a:rPr>
              <a:t>uses have or has</a:t>
            </a:r>
            <a:br>
              <a:rPr lang="en-GB" sz="2200" dirty="0">
                <a:solidFill>
                  <a:srgbClr val="800080"/>
                </a:solidFill>
                <a:latin typeface="SassoonPrimaryInfant" panose="00000400000000000000" pitchFamily="2" charset="0"/>
              </a:rPr>
            </a:br>
            <a:r>
              <a:rPr lang="en-GB" sz="2200" dirty="0">
                <a:solidFill>
                  <a:srgbClr val="800080"/>
                </a:solidFill>
                <a:latin typeface="SassoonPrimaryInfant" panose="00000400000000000000" pitchFamily="2" charset="0"/>
              </a:rPr>
              <a:t>He </a:t>
            </a:r>
            <a:r>
              <a:rPr lang="en-GB" sz="2200" b="1" dirty="0">
                <a:solidFill>
                  <a:srgbClr val="800080"/>
                </a:solidFill>
                <a:latin typeface="SassoonPrimaryInfant" panose="00000400000000000000" pitchFamily="2" charset="0"/>
              </a:rPr>
              <a:t>has run</a:t>
            </a:r>
            <a:r>
              <a:rPr lang="en-GB" sz="2200" dirty="0">
                <a:solidFill>
                  <a:srgbClr val="800080"/>
                </a:solidFill>
                <a:latin typeface="SassoonPrimaryInfant" panose="00000400000000000000" pitchFamily="2" charset="0"/>
              </a:rPr>
              <a:t>, he </a:t>
            </a:r>
            <a:r>
              <a:rPr lang="en-GB" sz="2200" b="1" dirty="0">
                <a:solidFill>
                  <a:srgbClr val="800080"/>
                </a:solidFill>
                <a:latin typeface="SassoonPrimaryInfant" panose="00000400000000000000" pitchFamily="2" charset="0"/>
              </a:rPr>
              <a:t>has spoken</a:t>
            </a:r>
            <a:r>
              <a:rPr lang="en-GB" sz="2200" dirty="0">
                <a:solidFill>
                  <a:srgbClr val="800080"/>
                </a:solidFill>
                <a:latin typeface="SassoonPrimaryInfant" panose="00000400000000000000" pitchFamily="2" charset="0"/>
              </a:rPr>
              <a:t>, he </a:t>
            </a:r>
            <a:r>
              <a:rPr lang="en-GB" sz="2200" b="1" dirty="0">
                <a:solidFill>
                  <a:srgbClr val="800080"/>
                </a:solidFill>
                <a:latin typeface="SassoonPrimaryInfant" panose="00000400000000000000" pitchFamily="2" charset="0"/>
              </a:rPr>
              <a:t>has played </a:t>
            </a:r>
            <a:r>
              <a:rPr lang="en-GB" sz="2200" dirty="0" smtClean="0">
                <a:solidFill>
                  <a:srgbClr val="800080"/>
                </a:solidFill>
                <a:latin typeface="SassoonPrimaryInfant" panose="00000400000000000000" pitchFamily="2" charset="0"/>
              </a:rPr>
              <a:t>some jazz</a:t>
            </a:r>
            <a:br>
              <a:rPr lang="en-GB" sz="2200" dirty="0" smtClean="0">
                <a:solidFill>
                  <a:srgbClr val="800080"/>
                </a:solidFill>
                <a:latin typeface="SassoonPrimaryInfant" panose="00000400000000000000" pitchFamily="2" charset="0"/>
              </a:rPr>
            </a:br>
            <a:r>
              <a:rPr lang="en-GB" sz="2200" dirty="0" smtClean="0">
                <a:solidFill>
                  <a:srgbClr val="800080"/>
                </a:solidFill>
                <a:latin typeface="SassoonPrimaryInfant" panose="00000400000000000000" pitchFamily="2" charset="0"/>
              </a:rPr>
              <a:t>P</a:t>
            </a:r>
            <a:r>
              <a:rPr lang="en-GB" sz="2200" u="sng" dirty="0" smtClean="0">
                <a:solidFill>
                  <a:srgbClr val="800080"/>
                </a:solidFill>
                <a:latin typeface="SassoonPrimaryInfant" panose="00000400000000000000" pitchFamily="2" charset="0"/>
              </a:rPr>
              <a:t>resent progressive</a:t>
            </a:r>
            <a:r>
              <a:rPr lang="en-GB" sz="2200" dirty="0" smtClean="0">
                <a:solidFill>
                  <a:srgbClr val="800080"/>
                </a:solidFill>
                <a:latin typeface="SassoonPrimaryInfant" panose="00000400000000000000" pitchFamily="2" charset="0"/>
              </a:rPr>
              <a:t> is ‘is</a:t>
            </a:r>
            <a:r>
              <a:rPr lang="en-GB" sz="2200" dirty="0">
                <a:solidFill>
                  <a:srgbClr val="800080"/>
                </a:solidFill>
                <a:latin typeface="SassoonPrimaryInfant" panose="00000400000000000000" pitchFamily="2" charset="0"/>
              </a:rPr>
              <a:t>’ then </a:t>
            </a:r>
            <a:r>
              <a:rPr lang="en-GB" sz="2200" dirty="0" err="1">
                <a:solidFill>
                  <a:srgbClr val="800080"/>
                </a:solidFill>
                <a:latin typeface="SassoonPrimaryInfant" panose="00000400000000000000" pitchFamily="2" charset="0"/>
              </a:rPr>
              <a:t>i</a:t>
            </a:r>
            <a:r>
              <a:rPr lang="en-GB" sz="2200" dirty="0">
                <a:solidFill>
                  <a:srgbClr val="800080"/>
                </a:solidFill>
                <a:latin typeface="SassoonPrimaryInfant" panose="00000400000000000000" pitchFamily="2" charset="0"/>
              </a:rPr>
              <a:t>-n-g</a:t>
            </a:r>
            <a:br>
              <a:rPr lang="en-GB" sz="2200" dirty="0">
                <a:solidFill>
                  <a:srgbClr val="800080"/>
                </a:solidFill>
                <a:latin typeface="SassoonPrimaryInfant" panose="00000400000000000000" pitchFamily="2" charset="0"/>
              </a:rPr>
            </a:br>
            <a:r>
              <a:rPr lang="en-GB" sz="2200" dirty="0">
                <a:solidFill>
                  <a:srgbClr val="800080"/>
                </a:solidFill>
                <a:latin typeface="SassoonPrimaryInfant" panose="00000400000000000000" pitchFamily="2" charset="0"/>
              </a:rPr>
              <a:t>He </a:t>
            </a:r>
            <a:r>
              <a:rPr lang="en-GB" sz="2200" b="1" dirty="0">
                <a:solidFill>
                  <a:srgbClr val="800080"/>
                </a:solidFill>
                <a:latin typeface="SassoonPrimaryInfant" panose="00000400000000000000" pitchFamily="2" charset="0"/>
              </a:rPr>
              <a:t>is running</a:t>
            </a:r>
            <a:r>
              <a:rPr lang="en-GB" sz="2200" dirty="0">
                <a:solidFill>
                  <a:srgbClr val="800080"/>
                </a:solidFill>
                <a:latin typeface="SassoonPrimaryInfant" panose="00000400000000000000" pitchFamily="2" charset="0"/>
              </a:rPr>
              <a:t>, he </a:t>
            </a:r>
            <a:r>
              <a:rPr lang="en-GB" sz="2200" b="1" dirty="0">
                <a:solidFill>
                  <a:srgbClr val="800080"/>
                </a:solidFill>
                <a:latin typeface="SassoonPrimaryInfant" panose="00000400000000000000" pitchFamily="2" charset="0"/>
              </a:rPr>
              <a:t>is speaking </a:t>
            </a:r>
            <a:r>
              <a:rPr lang="en-GB" sz="2200" dirty="0">
                <a:solidFill>
                  <a:srgbClr val="800080"/>
                </a:solidFill>
                <a:latin typeface="SassoonPrimaryInfant" panose="00000400000000000000" pitchFamily="2" charset="0"/>
              </a:rPr>
              <a:t>he </a:t>
            </a:r>
            <a:r>
              <a:rPr lang="en-GB" sz="2200" b="1" dirty="0">
                <a:solidFill>
                  <a:srgbClr val="800080"/>
                </a:solidFill>
                <a:latin typeface="SassoonPrimaryInfant" panose="00000400000000000000" pitchFamily="2" charset="0"/>
              </a:rPr>
              <a:t>is playing </a:t>
            </a:r>
            <a:r>
              <a:rPr lang="en-GB" sz="2200" dirty="0" smtClean="0">
                <a:solidFill>
                  <a:srgbClr val="800080"/>
                </a:solidFill>
                <a:latin typeface="SassoonPrimaryInfant" panose="00000400000000000000" pitchFamily="2" charset="0"/>
              </a:rPr>
              <a:t>happily</a:t>
            </a:r>
            <a:r>
              <a:rPr lang="en-GB" sz="2200" dirty="0" smtClean="0">
                <a:latin typeface="SassoonPrimaryInfant" panose="00000400000000000000" pitchFamily="2" charset="0"/>
              </a:rPr>
              <a:t/>
            </a:r>
            <a:br>
              <a:rPr lang="en-GB" sz="2200" dirty="0" smtClean="0">
                <a:latin typeface="SassoonPrimaryInfant" panose="00000400000000000000" pitchFamily="2" charset="0"/>
              </a:rPr>
            </a:br>
            <a:r>
              <a:rPr lang="en-GB" sz="2200" dirty="0" smtClean="0">
                <a:latin typeface="SassoonPrimaryInfant" panose="00000400000000000000" pitchFamily="2" charset="0"/>
              </a:rPr>
              <a:t> </a:t>
            </a:r>
            <a:r>
              <a:rPr lang="en-GB" sz="2200" dirty="0">
                <a:latin typeface="SassoonPrimaryInfant" panose="00000400000000000000" pitchFamily="2" charset="0"/>
              </a:rPr>
              <a:t/>
            </a:r>
            <a:br>
              <a:rPr lang="en-GB" sz="2200" dirty="0">
                <a:latin typeface="SassoonPrimaryInfant" panose="00000400000000000000" pitchFamily="2" charset="0"/>
              </a:rPr>
            </a:br>
            <a:r>
              <a:rPr lang="en-GB" sz="2200" u="sng" dirty="0" smtClean="0">
                <a:solidFill>
                  <a:srgbClr val="800080"/>
                </a:solidFill>
                <a:latin typeface="SassoonPrimaryInfant" panose="00000400000000000000" pitchFamily="2" charset="0"/>
              </a:rPr>
              <a:t>Simple past </a:t>
            </a:r>
            <a:r>
              <a:rPr lang="en-GB" sz="2200" dirty="0" smtClean="0">
                <a:solidFill>
                  <a:srgbClr val="800080"/>
                </a:solidFill>
                <a:latin typeface="SassoonPrimaryInfant" panose="00000400000000000000" pitchFamily="2" charset="0"/>
              </a:rPr>
              <a:t>is JUST ONE WORD</a:t>
            </a:r>
            <a:br>
              <a:rPr lang="en-GB" sz="2200" dirty="0" smtClean="0">
                <a:solidFill>
                  <a:srgbClr val="800080"/>
                </a:solidFill>
                <a:latin typeface="SassoonPrimaryInfant" panose="00000400000000000000" pitchFamily="2" charset="0"/>
              </a:rPr>
            </a:br>
            <a:r>
              <a:rPr lang="en-GB" sz="2200" dirty="0" smtClean="0">
                <a:solidFill>
                  <a:srgbClr val="800080"/>
                </a:solidFill>
                <a:latin typeface="SassoonPrimaryInfant" panose="00000400000000000000" pitchFamily="2" charset="0"/>
              </a:rPr>
              <a:t>He </a:t>
            </a:r>
            <a:r>
              <a:rPr lang="en-GB" sz="2200" b="1" dirty="0" smtClean="0">
                <a:solidFill>
                  <a:srgbClr val="800080"/>
                </a:solidFill>
                <a:latin typeface="SassoonPrimaryInfant" panose="00000400000000000000" pitchFamily="2" charset="0"/>
              </a:rPr>
              <a:t>played</a:t>
            </a:r>
            <a:r>
              <a:rPr lang="en-GB" sz="2200" dirty="0" smtClean="0">
                <a:solidFill>
                  <a:srgbClr val="800080"/>
                </a:solidFill>
                <a:latin typeface="SassoonPrimaryInfant" panose="00000400000000000000" pitchFamily="2" charset="0"/>
              </a:rPr>
              <a:t>, he </a:t>
            </a:r>
            <a:r>
              <a:rPr lang="en-GB" sz="2200" b="1" dirty="0" smtClean="0">
                <a:solidFill>
                  <a:srgbClr val="800080"/>
                </a:solidFill>
                <a:latin typeface="SassoonPrimaryInfant" panose="00000400000000000000" pitchFamily="2" charset="0"/>
              </a:rPr>
              <a:t>ran</a:t>
            </a:r>
            <a:r>
              <a:rPr lang="en-GB" sz="2200" dirty="0" smtClean="0">
                <a:solidFill>
                  <a:srgbClr val="800080"/>
                </a:solidFill>
                <a:latin typeface="SassoonPrimaryInfant" panose="00000400000000000000" pitchFamily="2" charset="0"/>
              </a:rPr>
              <a:t>, he </a:t>
            </a:r>
            <a:r>
              <a:rPr lang="en-GB" sz="2200" b="1" dirty="0" smtClean="0">
                <a:solidFill>
                  <a:srgbClr val="800080"/>
                </a:solidFill>
                <a:latin typeface="SassoonPrimaryInfant" panose="00000400000000000000" pitchFamily="2" charset="0"/>
              </a:rPr>
              <a:t>spoke</a:t>
            </a:r>
            <a:r>
              <a:rPr lang="en-GB" sz="2200" dirty="0" smtClean="0">
                <a:solidFill>
                  <a:srgbClr val="800080"/>
                </a:solidFill>
                <a:latin typeface="SassoonPrimaryInfant" panose="00000400000000000000" pitchFamily="2" charset="0"/>
              </a:rPr>
              <a:t>, he </a:t>
            </a:r>
            <a:r>
              <a:rPr lang="en-GB" sz="2200" b="1" dirty="0" smtClean="0">
                <a:solidFill>
                  <a:srgbClr val="800080"/>
                </a:solidFill>
                <a:latin typeface="SassoonPrimaryInfant" panose="00000400000000000000" pitchFamily="2" charset="0"/>
              </a:rPr>
              <a:t>heard</a:t>
            </a:r>
            <a:r>
              <a:rPr lang="en-GB" sz="2200" dirty="0" smtClean="0">
                <a:solidFill>
                  <a:srgbClr val="800080"/>
                </a:solidFill>
                <a:latin typeface="SassoonPrimaryInfant" panose="00000400000000000000" pitchFamily="2" charset="0"/>
              </a:rPr>
              <a:t/>
            </a:r>
            <a:br>
              <a:rPr lang="en-GB" sz="2200" dirty="0" smtClean="0">
                <a:solidFill>
                  <a:srgbClr val="800080"/>
                </a:solidFill>
                <a:latin typeface="SassoonPrimaryInfant" panose="00000400000000000000" pitchFamily="2" charset="0"/>
              </a:rPr>
            </a:br>
            <a:r>
              <a:rPr lang="en-GB" sz="2200" u="sng" dirty="0" smtClean="0">
                <a:solidFill>
                  <a:srgbClr val="800080"/>
                </a:solidFill>
                <a:latin typeface="SassoonPrimaryInfant" panose="00000400000000000000" pitchFamily="2" charset="0"/>
              </a:rPr>
              <a:t>Past perfect</a:t>
            </a:r>
            <a:r>
              <a:rPr lang="en-GB" sz="2200" dirty="0" smtClean="0">
                <a:solidFill>
                  <a:srgbClr val="800080"/>
                </a:solidFill>
                <a:latin typeface="SassoonPrimaryInfant" panose="00000400000000000000" pitchFamily="2" charset="0"/>
              </a:rPr>
              <a:t> means it happened before</a:t>
            </a:r>
            <a:br>
              <a:rPr lang="en-GB" sz="2200" dirty="0" smtClean="0">
                <a:solidFill>
                  <a:srgbClr val="800080"/>
                </a:solidFill>
                <a:latin typeface="SassoonPrimaryInfant" panose="00000400000000000000" pitchFamily="2" charset="0"/>
              </a:rPr>
            </a:br>
            <a:r>
              <a:rPr lang="en-GB" sz="2200" dirty="0" smtClean="0">
                <a:solidFill>
                  <a:srgbClr val="800080"/>
                </a:solidFill>
                <a:latin typeface="SassoonPrimaryInfant" panose="00000400000000000000" pitchFamily="2" charset="0"/>
              </a:rPr>
              <a:t>Uses had: he </a:t>
            </a:r>
            <a:r>
              <a:rPr lang="en-GB" sz="2200" b="1" dirty="0" smtClean="0">
                <a:solidFill>
                  <a:srgbClr val="800080"/>
                </a:solidFill>
                <a:latin typeface="SassoonPrimaryInfant" panose="00000400000000000000" pitchFamily="2" charset="0"/>
              </a:rPr>
              <a:t>had run</a:t>
            </a:r>
            <a:r>
              <a:rPr lang="en-GB" sz="2200" dirty="0" smtClean="0">
                <a:solidFill>
                  <a:srgbClr val="800080"/>
                </a:solidFill>
                <a:latin typeface="SassoonPrimaryInfant" panose="00000400000000000000" pitchFamily="2" charset="0"/>
              </a:rPr>
              <a:t>, he </a:t>
            </a:r>
            <a:r>
              <a:rPr lang="en-GB" sz="2200" b="1" dirty="0" smtClean="0">
                <a:solidFill>
                  <a:srgbClr val="800080"/>
                </a:solidFill>
                <a:latin typeface="SassoonPrimaryInfant" panose="00000400000000000000" pitchFamily="2" charset="0"/>
              </a:rPr>
              <a:t>had spoken </a:t>
            </a:r>
            <a:r>
              <a:rPr lang="en-GB" sz="2200" dirty="0" smtClean="0">
                <a:solidFill>
                  <a:srgbClr val="800080"/>
                </a:solidFill>
                <a:latin typeface="SassoonPrimaryInfant" panose="00000400000000000000" pitchFamily="2" charset="0"/>
              </a:rPr>
              <a:t>and more</a:t>
            </a:r>
            <a:br>
              <a:rPr lang="en-GB" sz="2200" dirty="0" smtClean="0">
                <a:solidFill>
                  <a:srgbClr val="800080"/>
                </a:solidFill>
                <a:latin typeface="SassoonPrimaryInfant" panose="00000400000000000000" pitchFamily="2" charset="0"/>
              </a:rPr>
            </a:br>
            <a:r>
              <a:rPr lang="en-GB" sz="2200" u="sng" dirty="0" smtClean="0">
                <a:solidFill>
                  <a:srgbClr val="800080"/>
                </a:solidFill>
                <a:latin typeface="SassoonPrimaryInfant" panose="00000400000000000000" pitchFamily="2" charset="0"/>
              </a:rPr>
              <a:t>Past </a:t>
            </a:r>
            <a:r>
              <a:rPr lang="en-GB" sz="2200" u="sng" dirty="0">
                <a:solidFill>
                  <a:srgbClr val="800080"/>
                </a:solidFill>
                <a:latin typeface="SassoonPrimaryInfant" panose="00000400000000000000" pitchFamily="2" charset="0"/>
              </a:rPr>
              <a:t>progressive </a:t>
            </a:r>
            <a:r>
              <a:rPr lang="en-GB" sz="2200" dirty="0">
                <a:solidFill>
                  <a:srgbClr val="800080"/>
                </a:solidFill>
                <a:latin typeface="SassoonPrimaryInfant" panose="00000400000000000000" pitchFamily="2" charset="0"/>
              </a:rPr>
              <a:t>(</a:t>
            </a:r>
            <a:r>
              <a:rPr lang="en-GB" sz="2200" dirty="0" err="1">
                <a:solidFill>
                  <a:srgbClr val="800080"/>
                </a:solidFill>
                <a:latin typeface="SassoonPrimaryInfant" panose="00000400000000000000" pitchFamily="2" charset="0"/>
              </a:rPr>
              <a:t>i</a:t>
            </a:r>
            <a:r>
              <a:rPr lang="en-GB" sz="2200" dirty="0">
                <a:solidFill>
                  <a:srgbClr val="800080"/>
                </a:solidFill>
                <a:latin typeface="SassoonPrimaryInfant" panose="00000400000000000000" pitchFamily="2" charset="0"/>
              </a:rPr>
              <a:t>-n-g) says the action keeps going</a:t>
            </a:r>
            <a:br>
              <a:rPr lang="en-GB" sz="2200" dirty="0">
                <a:solidFill>
                  <a:srgbClr val="800080"/>
                </a:solidFill>
                <a:latin typeface="SassoonPrimaryInfant" panose="00000400000000000000" pitchFamily="2" charset="0"/>
              </a:rPr>
            </a:br>
            <a:r>
              <a:rPr lang="en-GB" sz="2200" dirty="0">
                <a:solidFill>
                  <a:srgbClr val="800080"/>
                </a:solidFill>
                <a:latin typeface="SassoonPrimaryInfant" panose="00000400000000000000" pitchFamily="2" charset="0"/>
              </a:rPr>
              <a:t>Uses was: he </a:t>
            </a:r>
            <a:r>
              <a:rPr lang="en-GB" sz="2200" b="1" dirty="0">
                <a:solidFill>
                  <a:srgbClr val="800080"/>
                </a:solidFill>
                <a:latin typeface="SassoonPrimaryInfant" panose="00000400000000000000" pitchFamily="2" charset="0"/>
              </a:rPr>
              <a:t>was running</a:t>
            </a:r>
            <a:r>
              <a:rPr lang="en-GB" sz="2200" dirty="0">
                <a:solidFill>
                  <a:srgbClr val="800080"/>
                </a:solidFill>
                <a:latin typeface="SassoonPrimaryInfant" panose="00000400000000000000" pitchFamily="2" charset="0"/>
              </a:rPr>
              <a:t>, he </a:t>
            </a:r>
            <a:r>
              <a:rPr lang="en-GB" sz="2200" b="1" dirty="0">
                <a:solidFill>
                  <a:srgbClr val="800080"/>
                </a:solidFill>
                <a:latin typeface="SassoonPrimaryInfant" panose="00000400000000000000" pitchFamily="2" charset="0"/>
              </a:rPr>
              <a:t>was playing</a:t>
            </a:r>
            <a:r>
              <a:rPr lang="en-GB" sz="2200" dirty="0">
                <a:solidFill>
                  <a:srgbClr val="800080"/>
                </a:solidFill>
                <a:latin typeface="SassoonPrimaryInfant" panose="00000400000000000000" pitchFamily="2" charset="0"/>
              </a:rPr>
              <a:t>, he </a:t>
            </a:r>
            <a:r>
              <a:rPr lang="en-GB" sz="2200" b="1" dirty="0">
                <a:solidFill>
                  <a:srgbClr val="800080"/>
                </a:solidFill>
                <a:latin typeface="SassoonPrimaryInfant" panose="00000400000000000000" pitchFamily="2" charset="0"/>
              </a:rPr>
              <a:t>was knowing</a:t>
            </a:r>
            <a:r>
              <a:rPr lang="en-GB" sz="2200" dirty="0">
                <a:latin typeface="SassoonPrimaryInfant" panose="00000400000000000000" pitchFamily="2" charset="0"/>
              </a:rPr>
              <a:t/>
            </a:r>
            <a:br>
              <a:rPr lang="en-GB" sz="2200" dirty="0">
                <a:latin typeface="SassoonPrimaryInfant" panose="00000400000000000000" pitchFamily="2" charset="0"/>
              </a:rPr>
            </a:br>
            <a:r>
              <a:rPr lang="en-GB" sz="2200" dirty="0">
                <a:latin typeface="SassoonPrimaryInfant" panose="00000400000000000000" pitchFamily="2" charset="0"/>
              </a:rPr>
              <a:t> </a:t>
            </a:r>
            <a:br>
              <a:rPr lang="en-GB" sz="2200" dirty="0">
                <a:latin typeface="SassoonPrimaryInfant" panose="00000400000000000000" pitchFamily="2" charset="0"/>
              </a:rPr>
            </a:br>
            <a:r>
              <a:rPr lang="en-GB" sz="2200" dirty="0">
                <a:solidFill>
                  <a:srgbClr val="800080"/>
                </a:solidFill>
                <a:latin typeface="SassoonPrimaryInfant" panose="00000400000000000000" pitchFamily="2" charset="0"/>
              </a:rPr>
              <a:t>So now you all can be impressive,</a:t>
            </a:r>
            <a:r>
              <a:rPr lang="en-GB" sz="2200" dirty="0">
                <a:latin typeface="SassoonPrimaryInfant" panose="00000400000000000000" pitchFamily="2" charset="0"/>
              </a:rPr>
              <a:t/>
            </a:r>
            <a:br>
              <a:rPr lang="en-GB" sz="2200" dirty="0">
                <a:latin typeface="SassoonPrimaryInfant" panose="00000400000000000000" pitchFamily="2" charset="0"/>
              </a:rPr>
            </a:br>
            <a:r>
              <a:rPr lang="en-GB" sz="2200" dirty="0">
                <a:solidFill>
                  <a:srgbClr val="800080"/>
                </a:solidFill>
                <a:latin typeface="SassoonPrimaryInfant" panose="00000400000000000000" pitchFamily="2" charset="0"/>
              </a:rPr>
              <a:t>With </a:t>
            </a:r>
            <a:r>
              <a:rPr lang="en-GB" sz="2200" u="sng" dirty="0">
                <a:solidFill>
                  <a:srgbClr val="800080"/>
                </a:solidFill>
                <a:latin typeface="SassoonPrimaryInfant" panose="00000400000000000000" pitchFamily="2" charset="0"/>
              </a:rPr>
              <a:t>simple</a:t>
            </a:r>
            <a:r>
              <a:rPr lang="en-GB" sz="2200" dirty="0">
                <a:solidFill>
                  <a:srgbClr val="800080"/>
                </a:solidFill>
                <a:latin typeface="SassoonPrimaryInfant" panose="00000400000000000000" pitchFamily="2" charset="0"/>
              </a:rPr>
              <a:t>, </a:t>
            </a:r>
            <a:r>
              <a:rPr lang="en-GB" sz="2200" u="sng" dirty="0">
                <a:solidFill>
                  <a:srgbClr val="800080"/>
                </a:solidFill>
                <a:latin typeface="SassoonPrimaryInfant" panose="00000400000000000000" pitchFamily="2" charset="0"/>
              </a:rPr>
              <a:t>perfect</a:t>
            </a:r>
            <a:r>
              <a:rPr lang="en-GB" sz="2200" dirty="0">
                <a:solidFill>
                  <a:srgbClr val="800080"/>
                </a:solidFill>
                <a:latin typeface="SassoonPrimaryInfant" panose="00000400000000000000" pitchFamily="2" charset="0"/>
              </a:rPr>
              <a:t> and </a:t>
            </a:r>
            <a:r>
              <a:rPr lang="en-GB" sz="2200" u="sng" dirty="0">
                <a:solidFill>
                  <a:srgbClr val="800080"/>
                </a:solidFill>
                <a:latin typeface="SassoonPrimaryInfant" panose="00000400000000000000" pitchFamily="2" charset="0"/>
              </a:rPr>
              <a:t>progressive</a:t>
            </a:r>
            <a:r>
              <a:rPr lang="en-GB" sz="2200" dirty="0">
                <a:solidFill>
                  <a:srgbClr val="800080"/>
                </a:solidFill>
                <a:latin typeface="SassoonPrimaryInfant" panose="00000400000000000000" pitchFamily="2" charset="0"/>
              </a:rPr>
              <a:t>!</a:t>
            </a:r>
            <a:endParaRPr lang="en-GB" sz="2200" dirty="0">
              <a:latin typeface="SassoonPrimaryInfant" panose="00000400000000000000" pitchFamily="2" charset="0"/>
            </a:endParaRPr>
          </a:p>
        </p:txBody>
      </p:sp>
      <p:sp>
        <p:nvSpPr>
          <p:cNvPr id="4" name="Title 1"/>
          <p:cNvSpPr txBox="1">
            <a:spLocks/>
          </p:cNvSpPr>
          <p:nvPr/>
        </p:nvSpPr>
        <p:spPr>
          <a:xfrm>
            <a:off x="1333622" y="620688"/>
            <a:ext cx="1800200" cy="396044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Letter-join Plus 8" panose="02000505000000020003" pitchFamily="50" charset="0"/>
                <a:ea typeface="+mn-ea"/>
                <a:cs typeface="+mn-cs"/>
              </a:rPr>
              <a:t>Tenses Rap</a:t>
            </a:r>
          </a:p>
        </p:txBody>
      </p:sp>
    </p:spTree>
    <p:extLst>
      <p:ext uri="{BB962C8B-B14F-4D97-AF65-F5344CB8AC3E}">
        <p14:creationId xmlns:p14="http://schemas.microsoft.com/office/powerpoint/2010/main" val="23917875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692696"/>
            <a:ext cx="7632848" cy="4968552"/>
          </a:xfrm>
        </p:spPr>
        <p:txBody>
          <a:bodyPr anchor="t">
            <a:normAutofit fontScale="90000"/>
          </a:bodyPr>
          <a:lstStyle/>
          <a:p>
            <a:r>
              <a:rPr lang="en-GB" sz="4000" u="sng" dirty="0"/>
              <a:t>Job 1: O</a:t>
            </a:r>
            <a:r>
              <a:rPr lang="en-GB" sz="4000" u="sng" dirty="0">
                <a:solidFill>
                  <a:srgbClr val="7030A0"/>
                </a:solidFill>
              </a:rPr>
              <a:t>miss</a:t>
            </a:r>
            <a:r>
              <a:rPr lang="en-GB" sz="4000" u="sng" dirty="0"/>
              <a:t>ion</a:t>
            </a:r>
            <a:br>
              <a:rPr lang="en-GB" sz="4000" u="sng" dirty="0"/>
            </a:br>
            <a:r>
              <a:rPr lang="en-GB" sz="4000" dirty="0"/>
              <a:t/>
            </a:r>
            <a:br>
              <a:rPr lang="en-GB" sz="4000" dirty="0"/>
            </a:br>
            <a:r>
              <a:rPr lang="en-GB" sz="4000" dirty="0"/>
              <a:t>When an apostrophe replaces </a:t>
            </a:r>
            <a:r>
              <a:rPr lang="en-GB" sz="4000" dirty="0">
                <a:solidFill>
                  <a:srgbClr val="7030A0"/>
                </a:solidFill>
              </a:rPr>
              <a:t>miss</a:t>
            </a:r>
            <a:r>
              <a:rPr lang="en-GB" sz="4000" dirty="0"/>
              <a:t>ing letters. </a:t>
            </a:r>
            <a:br>
              <a:rPr lang="en-GB" sz="4000" dirty="0"/>
            </a:br>
            <a:r>
              <a:rPr lang="en-GB" sz="4000" dirty="0"/>
              <a:t/>
            </a:r>
            <a:br>
              <a:rPr lang="en-GB" sz="4000" dirty="0"/>
            </a:br>
            <a:r>
              <a:rPr lang="en-GB" sz="4000" dirty="0"/>
              <a:t>These are most common in </a:t>
            </a:r>
            <a:r>
              <a:rPr lang="en-GB" sz="4000" dirty="0">
                <a:solidFill>
                  <a:srgbClr val="7030A0"/>
                </a:solidFill>
              </a:rPr>
              <a:t>contractions</a:t>
            </a:r>
            <a:r>
              <a:rPr lang="en-GB" sz="4000" dirty="0"/>
              <a:t>:</a:t>
            </a:r>
            <a:br>
              <a:rPr lang="en-GB" sz="4000" dirty="0"/>
            </a:br>
            <a:r>
              <a:rPr lang="en-GB" sz="4000" dirty="0"/>
              <a:t>I + am </a:t>
            </a:r>
            <a:r>
              <a:rPr lang="en-GB" sz="4000" dirty="0">
                <a:sym typeface="Wingdings" pitchFamily="2" charset="2"/>
              </a:rPr>
              <a:t> I’m (replaces the a)</a:t>
            </a:r>
            <a:br>
              <a:rPr lang="en-GB" sz="4000" dirty="0">
                <a:sym typeface="Wingdings" pitchFamily="2" charset="2"/>
              </a:rPr>
            </a:br>
            <a:r>
              <a:rPr lang="en-GB" sz="4000" dirty="0">
                <a:sym typeface="Wingdings" pitchFamily="2" charset="2"/>
              </a:rPr>
              <a:t/>
            </a:r>
            <a:br>
              <a:rPr lang="en-GB" sz="4000" dirty="0">
                <a:sym typeface="Wingdings" pitchFamily="2" charset="2"/>
              </a:rPr>
            </a:br>
            <a:r>
              <a:rPr lang="en-GB" sz="4000" dirty="0">
                <a:sym typeface="Wingdings" pitchFamily="2" charset="2"/>
              </a:rPr>
              <a:t>Contractions are </a:t>
            </a:r>
            <a:r>
              <a:rPr lang="en-GB" sz="4000" dirty="0">
                <a:solidFill>
                  <a:srgbClr val="7030A0"/>
                </a:solidFill>
                <a:sym typeface="Wingdings" pitchFamily="2" charset="2"/>
              </a:rPr>
              <a:t>informal.</a:t>
            </a:r>
            <a:endParaRPr lang="en-GB" sz="4000" u="sng" dirty="0"/>
          </a:p>
        </p:txBody>
      </p:sp>
    </p:spTree>
    <p:extLst>
      <p:ext uri="{BB962C8B-B14F-4D97-AF65-F5344CB8AC3E}">
        <p14:creationId xmlns:p14="http://schemas.microsoft.com/office/powerpoint/2010/main" val="12457189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25" y="133350"/>
            <a:ext cx="11715750" cy="6591300"/>
          </a:xfrm>
          <a:prstGeom prst="rect">
            <a:avLst/>
          </a:prstGeom>
        </p:spPr>
      </p:pic>
    </p:spTree>
    <p:extLst>
      <p:ext uri="{BB962C8B-B14F-4D97-AF65-F5344CB8AC3E}">
        <p14:creationId xmlns:p14="http://schemas.microsoft.com/office/powerpoint/2010/main" val="32213174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25" y="119062"/>
            <a:ext cx="11715750" cy="6619875"/>
          </a:xfrm>
          <a:prstGeom prst="rect">
            <a:avLst/>
          </a:prstGeom>
        </p:spPr>
      </p:pic>
    </p:spTree>
    <p:extLst>
      <p:ext uri="{BB962C8B-B14F-4D97-AF65-F5344CB8AC3E}">
        <p14:creationId xmlns:p14="http://schemas.microsoft.com/office/powerpoint/2010/main" val="18999648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1870" y="1079218"/>
            <a:ext cx="10366744" cy="5163593"/>
          </a:xfrm>
          <a:prstGeom prst="rect">
            <a:avLst/>
          </a:prstGeom>
        </p:spPr>
        <p:txBody>
          <a:bodyPr wrap="square" numCol="3">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aren’t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can’t</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couldn’t</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didn’t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doesn’t</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don’t</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she’ll</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hasn’t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he’ll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he’s</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I’d</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I’m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It’s</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I’ve</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mightn’t</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mustn’t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she’s</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that’s</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there’s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they’ll</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they’re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we’d</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we’ve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weren’t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what’s</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where’s</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we’ll</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who’s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who’ve</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wouldn’t</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you’d</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you’re	 </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you’ve</a:t>
            </a:r>
            <a:endParaRPr kumimoji="0" lang="en-GB" sz="28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p:txBody>
      </p:sp>
      <p:sp>
        <p:nvSpPr>
          <p:cNvPr id="3" name="Rectangle 2"/>
          <p:cNvSpPr/>
          <p:nvPr/>
        </p:nvSpPr>
        <p:spPr>
          <a:xfrm>
            <a:off x="871870" y="249878"/>
            <a:ext cx="10366744" cy="619272"/>
          </a:xfrm>
          <a:prstGeom prst="rect">
            <a:avLst/>
          </a:prstGeom>
        </p:spPr>
        <p:txBody>
          <a:bodyPr wrap="square" numCol="3">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etter-join Plus 8" panose="02000505000000020003" pitchFamily="50" charset="0"/>
                <a:ea typeface="Times New Roman" panose="02020603050405020304" pitchFamily="18" charset="0"/>
                <a:cs typeface="Times New Roman" panose="02020603050405020304" pitchFamily="18" charset="0"/>
              </a:rPr>
              <a:t>Contractions</a:t>
            </a:r>
            <a:endParaRPr kumimoji="0" lang="en-GB" sz="3200" b="0" i="0" u="none" strike="noStrike" kern="1200" cap="none" spc="0" normalizeH="0" baseline="0" noProof="0" dirty="0">
              <a:ln>
                <a:noFill/>
              </a:ln>
              <a:solidFill>
                <a:prstClr val="black"/>
              </a:solidFill>
              <a:effectLst/>
              <a:uLnTx/>
              <a:uFillTx/>
              <a:latin typeface="Letter-join Plus 8" panose="02000505000000020003" pitchFamily="50" charset="0"/>
              <a:ea typeface="Calibri" panose="020F0502020204030204" pitchFamily="34" charset="0"/>
              <a:cs typeface="Times New Roman" panose="02020603050405020304" pitchFamily="18" charset="0"/>
            </a:endParaRPr>
          </a:p>
        </p:txBody>
      </p:sp>
      <p:sp>
        <p:nvSpPr>
          <p:cNvPr id="4" name="Rectangle 3"/>
          <p:cNvSpPr/>
          <p:nvPr/>
        </p:nvSpPr>
        <p:spPr>
          <a:xfrm>
            <a:off x="5582093" y="121445"/>
            <a:ext cx="5656521" cy="876137"/>
          </a:xfrm>
          <a:prstGeom prst="rect">
            <a:avLst/>
          </a:prstGeom>
          <a:solidFill>
            <a:schemeClr val="accent6">
              <a:lumMod val="40000"/>
              <a:lumOff val="60000"/>
            </a:schemeClr>
          </a:solidFill>
        </p:spPr>
        <p:txBody>
          <a:bodyPr wrap="square" numCol="1">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SassoonPrimaryInfant"/>
                <a:ea typeface="Times New Roman" panose="02020603050405020304" pitchFamily="18" charset="0"/>
                <a:cs typeface="Times New Roman" panose="02020603050405020304" pitchFamily="18" charset="0"/>
              </a:rPr>
              <a:t>Remember: do not join where an apostrophe takes the place of a letter: </a:t>
            </a:r>
            <a:r>
              <a:rPr kumimoji="0" lang="en-GB" sz="2400" b="0" i="0" u="none" strike="noStrike" kern="1200" cap="none" spc="0" normalizeH="0" baseline="0" noProof="0" dirty="0" smtClean="0">
                <a:ln>
                  <a:noFill/>
                </a:ln>
                <a:solidFill>
                  <a:prstClr val="black"/>
                </a:solidFill>
                <a:effectLst/>
                <a:uLnTx/>
                <a:uFillTx/>
                <a:latin typeface="Letter-join Plus 8" panose="02000505000000020003" pitchFamily="50" charset="0"/>
                <a:ea typeface="Times New Roman" panose="02020603050405020304" pitchFamily="18" charset="0"/>
                <a:cs typeface="Times New Roman" panose="02020603050405020304" pitchFamily="18" charset="0"/>
              </a:rPr>
              <a:t>don</a:t>
            </a:r>
            <a:r>
              <a:rPr kumimoji="0" lang="en-GB" sz="1400" b="0" i="0" u="none" strike="noStrike" kern="1200" cap="none" spc="0" normalizeH="0" baseline="0" noProof="0" dirty="0" smtClean="0">
                <a:ln>
                  <a:noFill/>
                </a:ln>
                <a:solidFill>
                  <a:prstClr val="black"/>
                </a:solidFill>
                <a:effectLst/>
                <a:uLnTx/>
                <a:uFillTx/>
                <a:latin typeface="Letter-join Plus 8" panose="02000505000000020003" pitchFamily="50"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smtClean="0">
                <a:ln>
                  <a:noFill/>
                </a:ln>
                <a:solidFill>
                  <a:prstClr val="black"/>
                </a:solidFill>
                <a:effectLst/>
                <a:uLnTx/>
                <a:uFillTx/>
                <a:latin typeface="Letter-join Plus 8" panose="02000505000000020003" pitchFamily="50" charset="0"/>
                <a:ea typeface="Times New Roman" panose="02020603050405020304" pitchFamily="18" charset="0"/>
                <a:cs typeface="Times New Roman" panose="02020603050405020304" pitchFamily="18" charset="0"/>
              </a:rPr>
              <a:t>’</a:t>
            </a:r>
            <a:r>
              <a:rPr kumimoji="0" lang="en-GB" sz="1400" b="0" i="0" u="none" strike="noStrike" kern="1200" cap="none" spc="0" normalizeH="0" baseline="0" noProof="0" dirty="0" smtClean="0">
                <a:ln>
                  <a:noFill/>
                </a:ln>
                <a:solidFill>
                  <a:prstClr val="black"/>
                </a:solidFill>
                <a:effectLst/>
                <a:uLnTx/>
                <a:uFillTx/>
                <a:latin typeface="Letter-join Plus 8" panose="02000505000000020003" pitchFamily="50"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smtClean="0">
                <a:ln>
                  <a:noFill/>
                </a:ln>
                <a:solidFill>
                  <a:prstClr val="black"/>
                </a:solidFill>
                <a:effectLst/>
                <a:uLnTx/>
                <a:uFillTx/>
                <a:latin typeface="Letter-join Plus 8" panose="02000505000000020003" pitchFamily="50" charset="0"/>
                <a:ea typeface="Times New Roman" panose="02020603050405020304" pitchFamily="18" charset="0"/>
                <a:cs typeface="Times New Roman" panose="02020603050405020304" pitchFamily="18" charset="0"/>
              </a:rPr>
              <a:t>t</a:t>
            </a:r>
            <a:endParaRPr kumimoji="0" lang="en-GB" sz="2400" b="0" i="0" u="none" strike="noStrike" kern="1200" cap="none" spc="0" normalizeH="0" baseline="0" noProof="0" dirty="0">
              <a:ln>
                <a:noFill/>
              </a:ln>
              <a:solidFill>
                <a:prstClr val="black"/>
              </a:solidFill>
              <a:effectLst/>
              <a:uLnTx/>
              <a:uFillTx/>
              <a:latin typeface="SassoonPrimaryInfan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269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692696"/>
            <a:ext cx="8208912" cy="4968552"/>
          </a:xfrm>
        </p:spPr>
        <p:txBody>
          <a:bodyPr anchor="t">
            <a:normAutofit fontScale="90000"/>
          </a:bodyPr>
          <a:lstStyle/>
          <a:p>
            <a:pPr algn="l"/>
            <a:r>
              <a:rPr lang="en-GB" sz="4000" u="sng" dirty="0"/>
              <a:t>Job 2: Possession</a:t>
            </a:r>
            <a:r>
              <a:rPr lang="en-GB" sz="4000" dirty="0"/>
              <a:t/>
            </a:r>
            <a:br>
              <a:rPr lang="en-GB" sz="4000" dirty="0"/>
            </a:br>
            <a:r>
              <a:rPr lang="en-GB" sz="4000" dirty="0"/>
              <a:t/>
            </a:r>
            <a:br>
              <a:rPr lang="en-GB" sz="4000" dirty="0"/>
            </a:br>
            <a:r>
              <a:rPr lang="en-GB" sz="4000" dirty="0"/>
              <a:t>When an apostrophe shows ownership.</a:t>
            </a:r>
            <a:br>
              <a:rPr lang="en-GB" sz="4000" dirty="0"/>
            </a:br>
            <a:r>
              <a:rPr lang="en-GB" sz="4000" dirty="0"/>
              <a:t/>
            </a:r>
            <a:br>
              <a:rPr lang="en-GB" sz="4000" dirty="0"/>
            </a:br>
            <a:r>
              <a:rPr lang="en-GB" sz="4000" dirty="0"/>
              <a:t>E.g. Ben</a:t>
            </a:r>
            <a:r>
              <a:rPr lang="en-GB" sz="4000" b="1" dirty="0">
                <a:solidFill>
                  <a:srgbClr val="7030A0"/>
                </a:solidFill>
              </a:rPr>
              <a:t>’s</a:t>
            </a:r>
            <a:r>
              <a:rPr lang="en-GB" sz="4000" dirty="0"/>
              <a:t> car </a:t>
            </a:r>
            <a:br>
              <a:rPr lang="en-GB" sz="4000" dirty="0"/>
            </a:br>
            <a:r>
              <a:rPr lang="en-GB" sz="3600" dirty="0"/>
              <a:t>The apostrophe s shows Ben </a:t>
            </a:r>
            <a:r>
              <a:rPr lang="en-GB" sz="3600" u="sng" dirty="0"/>
              <a:t>owns</a:t>
            </a:r>
            <a:r>
              <a:rPr lang="en-GB" sz="3600" dirty="0"/>
              <a:t> the car.</a:t>
            </a:r>
            <a:r>
              <a:rPr lang="en-GB" sz="3600" u="sng" dirty="0"/>
              <a:t> </a:t>
            </a:r>
            <a:br>
              <a:rPr lang="en-GB" sz="3600" u="sng" dirty="0"/>
            </a:br>
            <a:r>
              <a:rPr lang="en-GB" sz="4000" dirty="0"/>
              <a:t> </a:t>
            </a:r>
            <a:br>
              <a:rPr lang="en-GB" sz="4000" dirty="0"/>
            </a:br>
            <a:r>
              <a:rPr lang="en-GB" sz="4000" dirty="0"/>
              <a:t>The boy</a:t>
            </a:r>
            <a:r>
              <a:rPr lang="en-GB" sz="4000" b="1" dirty="0">
                <a:solidFill>
                  <a:srgbClr val="7030A0"/>
                </a:solidFill>
              </a:rPr>
              <a:t>’s</a:t>
            </a:r>
            <a:r>
              <a:rPr lang="en-GB" sz="4000" dirty="0"/>
              <a:t> work </a:t>
            </a:r>
            <a:br>
              <a:rPr lang="en-GB" sz="4000" dirty="0"/>
            </a:br>
            <a:r>
              <a:rPr lang="en-GB" sz="3600" dirty="0"/>
              <a:t>Whose work is it? The boy’s.</a:t>
            </a:r>
            <a:r>
              <a:rPr lang="en-GB" sz="3600" u="sng" dirty="0"/>
              <a:t> </a:t>
            </a:r>
          </a:p>
        </p:txBody>
      </p:sp>
      <p:sp>
        <p:nvSpPr>
          <p:cNvPr id="3" name="Title 1"/>
          <p:cNvSpPr txBox="1">
            <a:spLocks/>
          </p:cNvSpPr>
          <p:nvPr/>
        </p:nvSpPr>
        <p:spPr>
          <a:xfrm>
            <a:off x="7032104" y="4293096"/>
            <a:ext cx="3310136" cy="2088232"/>
          </a:xfrm>
          <a:prstGeom prst="rect">
            <a:avLst/>
          </a:prstGeom>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Remember, </a:t>
            </a:r>
            <a:b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b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our rule is </a:t>
            </a:r>
            <a:b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b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“word first, then apostrophe”</a:t>
            </a:r>
          </a:p>
        </p:txBody>
      </p:sp>
    </p:spTree>
    <p:extLst>
      <p:ext uri="{BB962C8B-B14F-4D97-AF65-F5344CB8AC3E}">
        <p14:creationId xmlns:p14="http://schemas.microsoft.com/office/powerpoint/2010/main" val="38595048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classroomclipart.com/images/gallery/Clipart/Animals/Cat_Clipart/cat-kitten-910.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67608" y="332657"/>
            <a:ext cx="4752528" cy="4267895"/>
          </a:xfrm>
          <a:prstGeom prst="rect">
            <a:avLst/>
          </a:prstGeom>
          <a:noFill/>
        </p:spPr>
      </p:pic>
      <p:pic>
        <p:nvPicPr>
          <p:cNvPr id="19460" name="Picture 4" descr="http://cdn.shopify.com/s/files/1/0575/6489/products/zanies-hypno-mice_grande.png?v=1407273872">
            <a:hlinkClick r:id="rId4"/>
          </p:cNvPr>
          <p:cNvPicPr>
            <a:picLocks noChangeAspect="1" noChangeArrowheads="1"/>
          </p:cNvPicPr>
          <p:nvPr/>
        </p:nvPicPr>
        <p:blipFill>
          <a:blip r:embed="rId5" cstate="print"/>
          <a:srcRect l="52223" t="54710" b="22909"/>
          <a:stretch>
            <a:fillRect/>
          </a:stretch>
        </p:blipFill>
        <p:spPr bwMode="auto">
          <a:xfrm>
            <a:off x="6023992" y="2492897"/>
            <a:ext cx="3384376" cy="1585419"/>
          </a:xfrm>
          <a:prstGeom prst="rect">
            <a:avLst/>
          </a:prstGeom>
          <a:noFill/>
        </p:spPr>
      </p:pic>
      <p:sp>
        <p:nvSpPr>
          <p:cNvPr id="6" name="Title 2"/>
          <p:cNvSpPr txBox="1">
            <a:spLocks/>
          </p:cNvSpPr>
          <p:nvPr/>
        </p:nvSpPr>
        <p:spPr>
          <a:xfrm>
            <a:off x="3647728" y="4437113"/>
            <a:ext cx="3163888"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n-ea"/>
                <a:cs typeface="+mn-cs"/>
              </a:rPr>
              <a:t>The cat</a:t>
            </a:r>
          </a:p>
        </p:txBody>
      </p:sp>
      <p:sp>
        <p:nvSpPr>
          <p:cNvPr id="7" name="Title 2"/>
          <p:cNvSpPr txBox="1">
            <a:spLocks/>
          </p:cNvSpPr>
          <p:nvPr/>
        </p:nvSpPr>
        <p:spPr>
          <a:xfrm>
            <a:off x="6816080" y="4293097"/>
            <a:ext cx="1728192"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n-ea"/>
                <a:cs typeface="+mn-cs"/>
              </a:rPr>
              <a:t>toy</a:t>
            </a:r>
          </a:p>
        </p:txBody>
      </p:sp>
      <p:sp>
        <p:nvSpPr>
          <p:cNvPr id="8" name="Title 1"/>
          <p:cNvSpPr txBox="1">
            <a:spLocks/>
          </p:cNvSpPr>
          <p:nvPr/>
        </p:nvSpPr>
        <p:spPr>
          <a:xfrm>
            <a:off x="6888088" y="332656"/>
            <a:ext cx="3168352" cy="1728192"/>
          </a:xfrm>
          <a:prstGeom prst="rect">
            <a:avLst/>
          </a:prstGeom>
          <a:solidFill>
            <a:srgbClr val="00B0F0"/>
          </a:solidFill>
        </p:spPr>
        <p:txBody>
          <a:bodyPr vert="horz" lIns="91440" tIns="45720" rIns="91440" bIns="45720" rtlCol="0" anchor="t">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Top Tip: Write the </a:t>
            </a:r>
            <a:r>
              <a:rPr kumimoji="0" lang="en-GB" sz="3200" b="1" i="0" u="none" strike="noStrike" kern="1200" cap="none" spc="0" normalizeH="0" baseline="0" noProof="0" dirty="0">
                <a:ln>
                  <a:noFill/>
                </a:ln>
                <a:solidFill>
                  <a:prstClr val="black"/>
                </a:solidFill>
                <a:effectLst/>
                <a:uLnTx/>
                <a:uFillTx/>
                <a:latin typeface="Calibri"/>
                <a:ea typeface="+mn-ea"/>
                <a:cs typeface="+mn-cs"/>
              </a:rPr>
              <a:t>word first</a:t>
            </a:r>
            <a:r>
              <a:rPr kumimoji="0" lang="en-GB" sz="3200" b="0" i="0" u="none" strike="noStrike" kern="1200" cap="none" spc="0" normalizeH="0" baseline="0" noProof="0" dirty="0">
                <a:ln>
                  <a:noFill/>
                </a:ln>
                <a:solidFill>
                  <a:prstClr val="black"/>
                </a:solidFill>
                <a:effectLst/>
                <a:uLnTx/>
                <a:uFillTx/>
                <a:latin typeface="Calibri"/>
                <a:ea typeface="+mn-ea"/>
                <a:cs typeface="+mn-cs"/>
              </a:rPr>
              <a:t>, then think about if you need an apostrophe.</a:t>
            </a:r>
          </a:p>
        </p:txBody>
      </p:sp>
      <p:sp>
        <p:nvSpPr>
          <p:cNvPr id="9" name="Title 1"/>
          <p:cNvSpPr txBox="1">
            <a:spLocks/>
          </p:cNvSpPr>
          <p:nvPr/>
        </p:nvSpPr>
        <p:spPr>
          <a:xfrm>
            <a:off x="7464152" y="5445224"/>
            <a:ext cx="2806080" cy="1224136"/>
          </a:xfrm>
          <a:prstGeom prst="rect">
            <a:avLst/>
          </a:prstGeom>
        </p:spPr>
        <p:txBody>
          <a:bodyPr vert="horz" lIns="91440" tIns="45720" rIns="91440" bIns="45720" rtlCol="0" anchor="t">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7030A0"/>
                </a:solidFill>
                <a:effectLst/>
                <a:uLnTx/>
                <a:uFillTx/>
                <a:latin typeface="Calibri"/>
                <a:ea typeface="+mn-ea"/>
                <a:cs typeface="+mn-cs"/>
              </a:rPr>
              <a:t>“word first, then apostrophe”</a:t>
            </a:r>
          </a:p>
        </p:txBody>
      </p:sp>
      <p:sp>
        <p:nvSpPr>
          <p:cNvPr id="2" name="Rectangle 1"/>
          <p:cNvSpPr/>
          <p:nvPr/>
        </p:nvSpPr>
        <p:spPr>
          <a:xfrm>
            <a:off x="4655840" y="4869160"/>
            <a:ext cx="792088" cy="792088"/>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416171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05731"/>
            <a:ext cx="7772400" cy="3719414"/>
          </a:xfrm>
        </p:spPr>
        <p:txBody>
          <a:bodyPr>
            <a:normAutofit/>
          </a:bodyPr>
          <a:lstStyle/>
          <a:p>
            <a:r>
              <a:rPr lang="en-GB" sz="6000" dirty="0"/>
              <a:t>The cat</a:t>
            </a:r>
            <a:r>
              <a:rPr lang="en-GB" sz="6000" b="1" dirty="0">
                <a:solidFill>
                  <a:srgbClr val="0070C0"/>
                </a:solidFill>
              </a:rPr>
              <a:t>’s</a:t>
            </a:r>
            <a:r>
              <a:rPr lang="en-GB" sz="6000" dirty="0"/>
              <a:t> toy</a:t>
            </a:r>
          </a:p>
        </p:txBody>
      </p:sp>
      <p:sp>
        <p:nvSpPr>
          <p:cNvPr id="3" name="Title 1"/>
          <p:cNvSpPr txBox="1">
            <a:spLocks/>
          </p:cNvSpPr>
          <p:nvPr/>
        </p:nvSpPr>
        <p:spPr>
          <a:xfrm>
            <a:off x="1847528" y="3933056"/>
            <a:ext cx="7704856" cy="1296144"/>
          </a:xfrm>
          <a:prstGeom prst="rect">
            <a:avLst/>
          </a:prstGeom>
          <a:solidFill>
            <a:srgbClr val="00B0F0"/>
          </a:solidFill>
        </p:spPr>
        <p:txBody>
          <a:bodyPr vert="horz" lIns="91440" tIns="45720" rIns="91440" bIns="45720" rtlCol="0" anchor="t">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Look at the </a:t>
            </a:r>
            <a:r>
              <a:rPr kumimoji="0" lang="en-GB" sz="3200" b="1" i="0" u="none" strike="noStrike" kern="1200" cap="none" spc="0" normalizeH="0" baseline="0" noProof="0" dirty="0">
                <a:ln>
                  <a:noFill/>
                </a:ln>
                <a:solidFill>
                  <a:prstClr val="black"/>
                </a:solidFill>
                <a:effectLst/>
                <a:uLnTx/>
                <a:uFillTx/>
                <a:latin typeface="Calibri"/>
                <a:ea typeface="+mn-ea"/>
                <a:cs typeface="+mn-cs"/>
              </a:rPr>
              <a:t>word first </a:t>
            </a:r>
            <a:r>
              <a:rPr kumimoji="0" lang="en-GB" sz="3200" b="0" i="0" u="none" strike="noStrike" kern="1200" cap="none" spc="0" normalizeH="0" baseline="0" noProof="0" dirty="0">
                <a:ln>
                  <a:noFill/>
                </a:ln>
                <a:solidFill>
                  <a:prstClr val="black"/>
                </a:solidFill>
                <a:effectLst/>
                <a:uLnTx/>
                <a:uFillTx/>
                <a:latin typeface="Calibri"/>
                <a:ea typeface="+mn-ea"/>
                <a:cs typeface="+mn-cs"/>
              </a:rPr>
              <a:t>(cat – only one of them!)</a:t>
            </a:r>
            <a:br>
              <a:rPr kumimoji="0" lang="en-GB" sz="3200" b="0" i="0" u="none" strike="noStrike" kern="1200" cap="none" spc="0" normalizeH="0" baseline="0" noProof="0" dirty="0">
                <a:ln>
                  <a:noFill/>
                </a:ln>
                <a:solidFill>
                  <a:prstClr val="black"/>
                </a:solidFill>
                <a:effectLst/>
                <a:uLnTx/>
                <a:uFillTx/>
                <a:latin typeface="Calibri"/>
                <a:ea typeface="+mn-ea"/>
                <a:cs typeface="+mn-cs"/>
              </a:rPr>
            </a:br>
            <a:r>
              <a:rPr kumimoji="0" lang="en-GB" sz="3200" b="1" i="0" u="none" strike="noStrike" kern="1200" cap="none" spc="0" normalizeH="0" baseline="0" noProof="0" dirty="0">
                <a:ln>
                  <a:noFill/>
                </a:ln>
                <a:solidFill>
                  <a:prstClr val="black"/>
                </a:solidFill>
                <a:effectLst/>
                <a:uLnTx/>
                <a:uFillTx/>
                <a:latin typeface="Calibri"/>
                <a:ea typeface="+mn-ea"/>
                <a:cs typeface="+mn-cs"/>
              </a:rPr>
              <a:t>’s</a:t>
            </a:r>
            <a:r>
              <a:rPr kumimoji="0" lang="en-GB" sz="3200" b="0" i="0" u="none" strike="noStrike" kern="1200" cap="none" spc="0" normalizeH="0" baseline="0" noProof="0" dirty="0">
                <a:ln>
                  <a:noFill/>
                </a:ln>
                <a:solidFill>
                  <a:prstClr val="black"/>
                </a:solidFill>
                <a:effectLst/>
                <a:uLnTx/>
                <a:uFillTx/>
                <a:latin typeface="Calibri"/>
                <a:ea typeface="+mn-ea"/>
                <a:cs typeface="+mn-cs"/>
              </a:rPr>
              <a:t> to show possession</a:t>
            </a:r>
          </a:p>
        </p:txBody>
      </p:sp>
      <p:sp>
        <p:nvSpPr>
          <p:cNvPr id="4" name="Title 1"/>
          <p:cNvSpPr txBox="1">
            <a:spLocks/>
          </p:cNvSpPr>
          <p:nvPr/>
        </p:nvSpPr>
        <p:spPr>
          <a:xfrm>
            <a:off x="7464152" y="5445224"/>
            <a:ext cx="2806080" cy="1224136"/>
          </a:xfrm>
          <a:prstGeom prst="rect">
            <a:avLst/>
          </a:prstGeom>
        </p:spPr>
        <p:txBody>
          <a:bodyPr vert="horz" lIns="91440" tIns="45720" rIns="91440" bIns="45720" rtlCol="0" anchor="t">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7030A0"/>
                </a:solidFill>
                <a:effectLst/>
                <a:uLnTx/>
                <a:uFillTx/>
                <a:latin typeface="Calibri"/>
                <a:ea typeface="+mn-ea"/>
                <a:cs typeface="+mn-cs"/>
              </a:rPr>
              <a:t>“word first, then apostrophe”</a:t>
            </a:r>
          </a:p>
        </p:txBody>
      </p:sp>
      <p:sp>
        <p:nvSpPr>
          <p:cNvPr id="5" name="Rectangle 4"/>
          <p:cNvSpPr/>
          <p:nvPr/>
        </p:nvSpPr>
        <p:spPr>
          <a:xfrm>
            <a:off x="5447928" y="2564904"/>
            <a:ext cx="936104" cy="792088"/>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36352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91544" y="2636913"/>
            <a:ext cx="7772400" cy="1470025"/>
          </a:xfrm>
        </p:spPr>
        <p:txBody>
          <a:bodyPr/>
          <a:lstStyle/>
          <a:p>
            <a:pPr algn="l"/>
            <a:r>
              <a:rPr lang="en-GB" dirty="0" smtClean="0"/>
              <a:t>The cats</a:t>
            </a:r>
            <a:endParaRPr lang="en-GB" dirty="0"/>
          </a:p>
        </p:txBody>
      </p:sp>
      <p:pic>
        <p:nvPicPr>
          <p:cNvPr id="19458" name="Picture 2" descr="http://classroomclipart.com/images/gallery/Clipart/Animals/Cat_Clipart/cat-kitten-910.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67608" y="332657"/>
            <a:ext cx="2448272" cy="2198613"/>
          </a:xfrm>
          <a:prstGeom prst="rect">
            <a:avLst/>
          </a:prstGeom>
          <a:noFill/>
        </p:spPr>
      </p:pic>
      <p:pic>
        <p:nvPicPr>
          <p:cNvPr id="19460" name="Picture 4" descr="http://cdn.shopify.com/s/files/1/0575/6489/products/zanies-hypno-mice_grande.png?v=1407273872">
            <a:hlinkClick r:id="rId4"/>
          </p:cNvPr>
          <p:cNvPicPr>
            <a:picLocks noChangeAspect="1" noChangeArrowheads="1"/>
          </p:cNvPicPr>
          <p:nvPr/>
        </p:nvPicPr>
        <p:blipFill>
          <a:blip r:embed="rId5" cstate="print"/>
          <a:srcRect l="52223" t="54710" b="22909"/>
          <a:stretch>
            <a:fillRect/>
          </a:stretch>
        </p:blipFill>
        <p:spPr bwMode="auto">
          <a:xfrm>
            <a:off x="5735960" y="2564905"/>
            <a:ext cx="3384376" cy="1585419"/>
          </a:xfrm>
          <a:prstGeom prst="rect">
            <a:avLst/>
          </a:prstGeom>
          <a:noFill/>
        </p:spPr>
      </p:pic>
      <p:pic>
        <p:nvPicPr>
          <p:cNvPr id="5" name="Picture 2" descr="http://classroomclipart.com/images/gallery/Clipart/Animals/Cat_Clipart/cat-kitten-910.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9776" y="476673"/>
            <a:ext cx="2448272" cy="2198613"/>
          </a:xfrm>
          <a:prstGeom prst="rect">
            <a:avLst/>
          </a:prstGeom>
          <a:noFill/>
        </p:spPr>
      </p:pic>
      <p:pic>
        <p:nvPicPr>
          <p:cNvPr id="6" name="Picture 2" descr="http://classroomclipart.com/images/gallery/Clipart/Animals/Cat_Clipart/cat-kitten-910.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91944" y="404665"/>
            <a:ext cx="2448272" cy="2198613"/>
          </a:xfrm>
          <a:prstGeom prst="rect">
            <a:avLst/>
          </a:prstGeom>
          <a:noFill/>
        </p:spPr>
      </p:pic>
      <p:sp>
        <p:nvSpPr>
          <p:cNvPr id="7" name="Title 2"/>
          <p:cNvSpPr txBox="1">
            <a:spLocks/>
          </p:cNvSpPr>
          <p:nvPr/>
        </p:nvSpPr>
        <p:spPr>
          <a:xfrm>
            <a:off x="6023992" y="4005065"/>
            <a:ext cx="1728192"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n-ea"/>
                <a:cs typeface="+mn-cs"/>
              </a:rPr>
              <a:t>toy</a:t>
            </a:r>
          </a:p>
        </p:txBody>
      </p:sp>
      <p:sp>
        <p:nvSpPr>
          <p:cNvPr id="8" name="Title 1"/>
          <p:cNvSpPr txBox="1">
            <a:spLocks/>
          </p:cNvSpPr>
          <p:nvPr/>
        </p:nvSpPr>
        <p:spPr>
          <a:xfrm>
            <a:off x="7464152" y="5445224"/>
            <a:ext cx="2806080" cy="1224136"/>
          </a:xfrm>
          <a:prstGeom prst="rect">
            <a:avLst/>
          </a:prstGeom>
        </p:spPr>
        <p:txBody>
          <a:bodyPr vert="horz" lIns="91440" tIns="45720" rIns="91440" bIns="45720" rtlCol="0" anchor="t">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7030A0"/>
                </a:solidFill>
                <a:effectLst/>
                <a:uLnTx/>
                <a:uFillTx/>
                <a:latin typeface="Calibri"/>
                <a:ea typeface="+mn-ea"/>
                <a:cs typeface="+mn-cs"/>
              </a:rPr>
              <a:t>“word first, then apostrophe”</a:t>
            </a:r>
          </a:p>
        </p:txBody>
      </p:sp>
      <p:sp>
        <p:nvSpPr>
          <p:cNvPr id="9" name="Rectangle 8"/>
          <p:cNvSpPr/>
          <p:nvPr/>
        </p:nvSpPr>
        <p:spPr>
          <a:xfrm>
            <a:off x="2999656" y="3068960"/>
            <a:ext cx="1008112" cy="792088"/>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86369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4231" y="1005731"/>
            <a:ext cx="7772400" cy="3719414"/>
          </a:xfrm>
        </p:spPr>
        <p:txBody>
          <a:bodyPr>
            <a:normAutofit/>
          </a:bodyPr>
          <a:lstStyle/>
          <a:p>
            <a:r>
              <a:rPr lang="en-GB" sz="6000" dirty="0"/>
              <a:t>The </a:t>
            </a:r>
            <a:r>
              <a:rPr lang="en-GB" sz="6000" dirty="0" smtClean="0"/>
              <a:t>cats</a:t>
            </a:r>
            <a:r>
              <a:rPr lang="en-GB" dirty="0" smtClean="0"/>
              <a:t> </a:t>
            </a:r>
            <a:r>
              <a:rPr lang="en-GB" sz="6000" b="1" dirty="0" smtClean="0">
                <a:solidFill>
                  <a:srgbClr val="0070C0"/>
                </a:solidFill>
              </a:rPr>
              <a:t>’</a:t>
            </a:r>
            <a:r>
              <a:rPr lang="en-GB" sz="6000" dirty="0" smtClean="0"/>
              <a:t> </a:t>
            </a:r>
            <a:r>
              <a:rPr lang="en-GB" sz="6000" dirty="0"/>
              <a:t>toy</a:t>
            </a:r>
          </a:p>
        </p:txBody>
      </p:sp>
      <p:sp>
        <p:nvSpPr>
          <p:cNvPr id="3" name="Title 1"/>
          <p:cNvSpPr txBox="1">
            <a:spLocks/>
          </p:cNvSpPr>
          <p:nvPr/>
        </p:nvSpPr>
        <p:spPr>
          <a:xfrm>
            <a:off x="1847528" y="3933056"/>
            <a:ext cx="8568952" cy="1296144"/>
          </a:xfrm>
          <a:prstGeom prst="rect">
            <a:avLst/>
          </a:prstGeom>
          <a:solidFill>
            <a:srgbClr val="00B0F0"/>
          </a:solidFill>
        </p:spPr>
        <p:txBody>
          <a:bodyPr vert="horz" lIns="91440" tIns="45720" rIns="91440" bIns="45720" rtlCol="0" anchor="t">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Look at the </a:t>
            </a:r>
            <a:r>
              <a:rPr kumimoji="0" lang="en-GB" sz="3200" b="1" i="0" u="none" strike="noStrike" kern="1200" cap="none" spc="0" normalizeH="0" baseline="0" noProof="0" dirty="0">
                <a:ln>
                  <a:noFill/>
                </a:ln>
                <a:solidFill>
                  <a:prstClr val="black"/>
                </a:solidFill>
                <a:effectLst/>
                <a:uLnTx/>
                <a:uFillTx/>
                <a:latin typeface="Calibri"/>
                <a:ea typeface="+mn-ea"/>
                <a:cs typeface="+mn-cs"/>
              </a:rPr>
              <a:t>word first </a:t>
            </a:r>
            <a:r>
              <a:rPr kumimoji="0" lang="en-GB" sz="3200" b="0" i="0" u="none" strike="noStrike" kern="1200" cap="none" spc="0" normalizeH="0" baseline="0" noProof="0" dirty="0">
                <a:ln>
                  <a:noFill/>
                </a:ln>
                <a:solidFill>
                  <a:prstClr val="black"/>
                </a:solidFill>
                <a:effectLst/>
                <a:uLnTx/>
                <a:uFillTx/>
                <a:latin typeface="Calibri"/>
                <a:ea typeface="+mn-ea"/>
                <a:cs typeface="+mn-cs"/>
              </a:rPr>
              <a:t>(cats– more than one of them!)</a:t>
            </a:r>
            <a:br>
              <a:rPr kumimoji="0" lang="en-GB" sz="3200" b="0" i="0" u="none" strike="noStrike" kern="1200" cap="none" spc="0" normalizeH="0" baseline="0" noProof="0" dirty="0">
                <a:ln>
                  <a:noFill/>
                </a:ln>
                <a:solidFill>
                  <a:prstClr val="black"/>
                </a:solidFill>
                <a:effectLst/>
                <a:uLnTx/>
                <a:uFillTx/>
                <a:latin typeface="Calibri"/>
                <a:ea typeface="+mn-ea"/>
                <a:cs typeface="+mn-cs"/>
              </a:rPr>
            </a:br>
            <a:r>
              <a:rPr kumimoji="0" lang="en-GB" sz="3200" b="1" i="0" u="none" strike="noStrike" kern="1200" cap="none" spc="0" normalizeH="0" baseline="0" noProof="0" dirty="0">
                <a:ln>
                  <a:noFill/>
                </a:ln>
                <a:solidFill>
                  <a:prstClr val="black"/>
                </a:solidFill>
                <a:effectLst/>
                <a:uLnTx/>
                <a:uFillTx/>
                <a:latin typeface="Calibri"/>
                <a:ea typeface="+mn-ea"/>
                <a:cs typeface="+mn-cs"/>
              </a:rPr>
              <a:t>’</a:t>
            </a:r>
            <a:r>
              <a:rPr kumimoji="0" lang="en-GB" sz="3200" b="0" i="0" u="none" strike="noStrike" kern="1200" cap="none" spc="0" normalizeH="0" baseline="0" noProof="0" dirty="0">
                <a:ln>
                  <a:noFill/>
                </a:ln>
                <a:solidFill>
                  <a:prstClr val="black"/>
                </a:solidFill>
                <a:effectLst/>
                <a:uLnTx/>
                <a:uFillTx/>
                <a:latin typeface="Calibri"/>
                <a:ea typeface="+mn-ea"/>
                <a:cs typeface="+mn-cs"/>
              </a:rPr>
              <a:t> to show possession</a:t>
            </a:r>
          </a:p>
        </p:txBody>
      </p:sp>
      <p:sp>
        <p:nvSpPr>
          <p:cNvPr id="6" name="Title 1"/>
          <p:cNvSpPr txBox="1">
            <a:spLocks/>
          </p:cNvSpPr>
          <p:nvPr/>
        </p:nvSpPr>
        <p:spPr>
          <a:xfrm>
            <a:off x="7464152" y="5445224"/>
            <a:ext cx="2806080" cy="1224136"/>
          </a:xfrm>
          <a:prstGeom prst="rect">
            <a:avLst/>
          </a:prstGeom>
        </p:spPr>
        <p:txBody>
          <a:bodyPr vert="horz" lIns="91440" tIns="45720" rIns="91440" bIns="45720" rtlCol="0" anchor="t">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7030A0"/>
                </a:solidFill>
                <a:effectLst/>
                <a:uLnTx/>
                <a:uFillTx/>
                <a:latin typeface="Calibri"/>
                <a:ea typeface="+mn-ea"/>
                <a:cs typeface="+mn-cs"/>
              </a:rPr>
              <a:t>“word first, then apostrophe”</a:t>
            </a:r>
          </a:p>
        </p:txBody>
      </p:sp>
      <p:sp>
        <p:nvSpPr>
          <p:cNvPr id="5" name="Rectangle 4"/>
          <p:cNvSpPr/>
          <p:nvPr/>
        </p:nvSpPr>
        <p:spPr>
          <a:xfrm>
            <a:off x="5447928" y="2564904"/>
            <a:ext cx="1224136" cy="792088"/>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7213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91544" y="2636913"/>
            <a:ext cx="7772400" cy="1470025"/>
          </a:xfrm>
        </p:spPr>
        <p:txBody>
          <a:bodyPr/>
          <a:lstStyle/>
          <a:p>
            <a:pPr algn="l"/>
            <a:r>
              <a:rPr lang="en-GB" dirty="0" smtClean="0"/>
              <a:t>The children</a:t>
            </a:r>
            <a:endParaRPr lang="en-GB" dirty="0"/>
          </a:p>
        </p:txBody>
      </p:sp>
      <p:pic>
        <p:nvPicPr>
          <p:cNvPr id="19460" name="Picture 4" descr="http://cdn.shopify.com/s/files/1/0575/6489/products/zanies-hypno-mice_grande.png?v=1407273872">
            <a:hlinkClick r:id="rId2"/>
          </p:cNvPr>
          <p:cNvPicPr>
            <a:picLocks noChangeAspect="1" noChangeArrowheads="1"/>
          </p:cNvPicPr>
          <p:nvPr/>
        </p:nvPicPr>
        <p:blipFill>
          <a:blip r:embed="rId3" cstate="print"/>
          <a:srcRect l="52223" t="54710" b="22909"/>
          <a:stretch>
            <a:fillRect/>
          </a:stretch>
        </p:blipFill>
        <p:spPr bwMode="auto">
          <a:xfrm>
            <a:off x="5735960" y="2564905"/>
            <a:ext cx="3384376" cy="1585419"/>
          </a:xfrm>
          <a:prstGeom prst="rect">
            <a:avLst/>
          </a:prstGeom>
          <a:noFill/>
        </p:spPr>
      </p:pic>
      <p:sp>
        <p:nvSpPr>
          <p:cNvPr id="7" name="Title 2"/>
          <p:cNvSpPr txBox="1">
            <a:spLocks/>
          </p:cNvSpPr>
          <p:nvPr/>
        </p:nvSpPr>
        <p:spPr>
          <a:xfrm>
            <a:off x="6023992" y="4005065"/>
            <a:ext cx="1728192"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n-ea"/>
                <a:cs typeface="+mn-cs"/>
              </a:rPr>
              <a:t>toy</a:t>
            </a:r>
          </a:p>
        </p:txBody>
      </p:sp>
      <p:pic>
        <p:nvPicPr>
          <p:cNvPr id="1026" name="Picture 2" descr="http://www.clipartbest.com/cliparts/Kin/o5K/Kino5KGRT.png">
            <a:hlinkClick r:id="rId4"/>
          </p:cNvPr>
          <p:cNvPicPr>
            <a:picLocks noChangeAspect="1" noChangeArrowheads="1"/>
          </p:cNvPicPr>
          <p:nvPr/>
        </p:nvPicPr>
        <p:blipFill>
          <a:blip r:embed="rId5" cstate="print"/>
          <a:srcRect/>
          <a:stretch>
            <a:fillRect/>
          </a:stretch>
        </p:blipFill>
        <p:spPr bwMode="auto">
          <a:xfrm>
            <a:off x="2135561" y="432864"/>
            <a:ext cx="1152128" cy="2398790"/>
          </a:xfrm>
          <a:prstGeom prst="rect">
            <a:avLst/>
          </a:prstGeom>
          <a:noFill/>
        </p:spPr>
      </p:pic>
      <p:pic>
        <p:nvPicPr>
          <p:cNvPr id="9" name="Picture 2" descr="http://www.clipartbest.com/cliparts/Kin/o5K/Kino5KGRT.png">
            <a:hlinkClick r:id="rId4"/>
          </p:cNvPr>
          <p:cNvPicPr>
            <a:picLocks noChangeAspect="1" noChangeArrowheads="1"/>
          </p:cNvPicPr>
          <p:nvPr/>
        </p:nvPicPr>
        <p:blipFill>
          <a:blip r:embed="rId5" cstate="print"/>
          <a:srcRect/>
          <a:stretch>
            <a:fillRect/>
          </a:stretch>
        </p:blipFill>
        <p:spPr bwMode="auto">
          <a:xfrm>
            <a:off x="3215680" y="404664"/>
            <a:ext cx="1152128" cy="2398790"/>
          </a:xfrm>
          <a:prstGeom prst="rect">
            <a:avLst/>
          </a:prstGeom>
          <a:noFill/>
        </p:spPr>
      </p:pic>
      <p:pic>
        <p:nvPicPr>
          <p:cNvPr id="10" name="Picture 2" descr="http://www.clipartbest.com/cliparts/Kin/o5K/Kino5KGRT.png">
            <a:hlinkClick r:id="rId4"/>
          </p:cNvPr>
          <p:cNvPicPr>
            <a:picLocks noChangeAspect="1" noChangeArrowheads="1"/>
          </p:cNvPicPr>
          <p:nvPr/>
        </p:nvPicPr>
        <p:blipFill>
          <a:blip r:embed="rId5" cstate="print"/>
          <a:srcRect/>
          <a:stretch>
            <a:fillRect/>
          </a:stretch>
        </p:blipFill>
        <p:spPr bwMode="auto">
          <a:xfrm>
            <a:off x="4367808" y="404664"/>
            <a:ext cx="1152128" cy="2398790"/>
          </a:xfrm>
          <a:prstGeom prst="rect">
            <a:avLst/>
          </a:prstGeom>
          <a:noFill/>
        </p:spPr>
      </p:pic>
      <p:pic>
        <p:nvPicPr>
          <p:cNvPr id="11" name="Picture 2" descr="http://www.clipartbest.com/cliparts/Kin/o5K/Kino5KGRT.png">
            <a:hlinkClick r:id="rId4"/>
          </p:cNvPr>
          <p:cNvPicPr>
            <a:picLocks noChangeAspect="1" noChangeArrowheads="1"/>
          </p:cNvPicPr>
          <p:nvPr/>
        </p:nvPicPr>
        <p:blipFill>
          <a:blip r:embed="rId5" cstate="print"/>
          <a:srcRect/>
          <a:stretch>
            <a:fillRect/>
          </a:stretch>
        </p:blipFill>
        <p:spPr bwMode="auto">
          <a:xfrm>
            <a:off x="5447928" y="404664"/>
            <a:ext cx="1152128" cy="2398790"/>
          </a:xfrm>
          <a:prstGeom prst="rect">
            <a:avLst/>
          </a:prstGeom>
          <a:noFill/>
        </p:spPr>
      </p:pic>
      <p:sp>
        <p:nvSpPr>
          <p:cNvPr id="13" name="Title 1"/>
          <p:cNvSpPr txBox="1">
            <a:spLocks/>
          </p:cNvSpPr>
          <p:nvPr/>
        </p:nvSpPr>
        <p:spPr>
          <a:xfrm>
            <a:off x="8184232" y="5085184"/>
            <a:ext cx="2086000" cy="1584176"/>
          </a:xfrm>
          <a:prstGeom prst="rect">
            <a:avLst/>
          </a:prstGeom>
        </p:spPr>
        <p:txBody>
          <a:bodyPr vert="horz" lIns="91440" tIns="45720" rIns="91440" bIns="45720" rtlCol="0" anchor="t">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7030A0"/>
                </a:solidFill>
                <a:effectLst/>
                <a:uLnTx/>
                <a:uFillTx/>
                <a:latin typeface="Calibri"/>
                <a:ea typeface="+mn-ea"/>
                <a:cs typeface="+mn-cs"/>
              </a:rPr>
              <a:t>“word first, then apostrophe”</a:t>
            </a:r>
          </a:p>
        </p:txBody>
      </p:sp>
      <p:sp>
        <p:nvSpPr>
          <p:cNvPr id="12" name="Rectangle 11"/>
          <p:cNvSpPr/>
          <p:nvPr/>
        </p:nvSpPr>
        <p:spPr>
          <a:xfrm>
            <a:off x="2999656" y="3040654"/>
            <a:ext cx="1944216" cy="792088"/>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21065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4779" y="620688"/>
            <a:ext cx="8422105" cy="2026259"/>
          </a:xfrm>
        </p:spPr>
        <p:txBody>
          <a:bodyPr anchor="t">
            <a:noAutofit/>
          </a:bodyPr>
          <a:lstStyle/>
          <a:p>
            <a:pPr algn="l"/>
            <a:r>
              <a:rPr lang="en-GB" sz="3600" dirty="0" smtClean="0">
                <a:solidFill>
                  <a:srgbClr val="800080"/>
                </a:solidFill>
                <a:latin typeface="SassoonPrimaryInfant" panose="00000400000000000000" pitchFamily="2" charset="0"/>
              </a:rPr>
              <a:t>I say progressive, you say progress</a:t>
            </a:r>
            <a:r>
              <a:rPr lang="en-GB" sz="3600" b="1" u="sng" dirty="0" smtClean="0">
                <a:solidFill>
                  <a:srgbClr val="800080"/>
                </a:solidFill>
                <a:latin typeface="SassoonPrimaryInfant" panose="00000400000000000000" pitchFamily="2" charset="0"/>
              </a:rPr>
              <a:t>ing</a:t>
            </a:r>
            <a:br>
              <a:rPr lang="en-GB" sz="3600" b="1" u="sng" dirty="0" smtClean="0">
                <a:solidFill>
                  <a:srgbClr val="800080"/>
                </a:solidFill>
                <a:latin typeface="SassoonPrimaryInfant" panose="00000400000000000000" pitchFamily="2" charset="0"/>
              </a:rPr>
            </a:br>
            <a:r>
              <a:rPr lang="en-GB" sz="3600" dirty="0" smtClean="0">
                <a:solidFill>
                  <a:srgbClr val="800080"/>
                </a:solidFill>
                <a:latin typeface="SassoonPrimaryInfant" panose="00000400000000000000" pitchFamily="2" charset="0"/>
              </a:rPr>
              <a:t>Progressive (progressing)</a:t>
            </a:r>
            <a:br>
              <a:rPr lang="en-GB" sz="3600" dirty="0" smtClean="0">
                <a:solidFill>
                  <a:srgbClr val="800080"/>
                </a:solidFill>
                <a:latin typeface="SassoonPrimaryInfant" panose="00000400000000000000" pitchFamily="2" charset="0"/>
              </a:rPr>
            </a:br>
            <a:r>
              <a:rPr lang="en-GB" sz="3600" dirty="0" smtClean="0">
                <a:solidFill>
                  <a:srgbClr val="800080"/>
                </a:solidFill>
                <a:latin typeface="SassoonPrimaryInfant" panose="00000400000000000000" pitchFamily="2" charset="0"/>
              </a:rPr>
              <a:t>Look for the </a:t>
            </a:r>
            <a:r>
              <a:rPr lang="en-GB" sz="3600" dirty="0" err="1" smtClean="0">
                <a:solidFill>
                  <a:srgbClr val="800080"/>
                </a:solidFill>
                <a:latin typeface="SassoonPrimaryInfant" panose="00000400000000000000" pitchFamily="2" charset="0"/>
              </a:rPr>
              <a:t>i</a:t>
            </a:r>
            <a:r>
              <a:rPr lang="en-GB" sz="3600" dirty="0" smtClean="0">
                <a:solidFill>
                  <a:srgbClr val="800080"/>
                </a:solidFill>
                <a:latin typeface="SassoonPrimaryInfant" panose="00000400000000000000" pitchFamily="2" charset="0"/>
              </a:rPr>
              <a:t>-n-g!</a:t>
            </a:r>
            <a:endParaRPr lang="en-GB" sz="3600" b="1" dirty="0">
              <a:latin typeface="SassoonPrimaryInfant" panose="00000400000000000000" pitchFamily="2" charset="0"/>
            </a:endParaRPr>
          </a:p>
        </p:txBody>
      </p:sp>
      <p:sp>
        <p:nvSpPr>
          <p:cNvPr id="4" name="Title 1"/>
          <p:cNvSpPr txBox="1">
            <a:spLocks/>
          </p:cNvSpPr>
          <p:nvPr/>
        </p:nvSpPr>
        <p:spPr>
          <a:xfrm>
            <a:off x="409073" y="662163"/>
            <a:ext cx="3133822" cy="97165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sng" strike="noStrike" kern="1200" cap="none" spc="0" normalizeH="0" baseline="0" noProof="0" dirty="0" smtClean="0">
                <a:ln>
                  <a:noFill/>
                </a:ln>
                <a:solidFill>
                  <a:prstClr val="black"/>
                </a:solidFill>
                <a:effectLst/>
                <a:uLnTx/>
                <a:uFillTx/>
                <a:latin typeface="Letter-join Plus 8" panose="02000505000000020003" pitchFamily="50" charset="0"/>
                <a:ea typeface="+mn-ea"/>
                <a:cs typeface="+mn-cs"/>
              </a:rPr>
              <a:t>Progressive</a:t>
            </a:r>
            <a:endParaRPr kumimoji="0" lang="en-GB" sz="4000" b="0" i="0" u="sng" strike="noStrike" kern="1200" cap="none" spc="0" normalizeH="0" baseline="0" noProof="0" dirty="0">
              <a:ln>
                <a:noFill/>
              </a:ln>
              <a:solidFill>
                <a:prstClr val="black"/>
              </a:solidFill>
              <a:effectLst/>
              <a:uLnTx/>
              <a:uFillTx/>
              <a:latin typeface="Letter-join Plus 8" panose="02000505000000020003" pitchFamily="50" charset="0"/>
              <a:ea typeface="+mn-ea"/>
              <a:cs typeface="+mn-cs"/>
            </a:endParaRPr>
          </a:p>
        </p:txBody>
      </p:sp>
      <p:sp>
        <p:nvSpPr>
          <p:cNvPr id="5" name="Title 1"/>
          <p:cNvSpPr txBox="1">
            <a:spLocks/>
          </p:cNvSpPr>
          <p:nvPr/>
        </p:nvSpPr>
        <p:spPr>
          <a:xfrm>
            <a:off x="3344779" y="2978878"/>
            <a:ext cx="8422105" cy="202625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u="sng" dirty="0" smtClean="0">
                <a:solidFill>
                  <a:srgbClr val="800080"/>
                </a:solidFill>
                <a:latin typeface="SassoonPrimaryInfant" panose="00000400000000000000" pitchFamily="2" charset="0"/>
              </a:rPr>
              <a:t>H</a:t>
            </a:r>
            <a:r>
              <a:rPr lang="en-GB" sz="3600" dirty="0" smtClean="0">
                <a:solidFill>
                  <a:srgbClr val="800080"/>
                </a:solidFill>
                <a:latin typeface="SassoonPrimaryInfant" panose="00000400000000000000" pitchFamily="2" charset="0"/>
              </a:rPr>
              <a:t>arry Styles </a:t>
            </a:r>
            <a:r>
              <a:rPr lang="en-GB" sz="3600" b="1" u="sng" dirty="0" smtClean="0">
                <a:solidFill>
                  <a:srgbClr val="800080"/>
                </a:solidFill>
                <a:latin typeface="SassoonPrimaryInfant" panose="00000400000000000000" pitchFamily="2" charset="0"/>
              </a:rPr>
              <a:t>h</a:t>
            </a:r>
            <a:r>
              <a:rPr lang="en-GB" sz="3600" dirty="0" smtClean="0">
                <a:solidFill>
                  <a:srgbClr val="800080"/>
                </a:solidFill>
                <a:latin typeface="SassoonPrimaryInfant" panose="00000400000000000000" pitchFamily="2" charset="0"/>
              </a:rPr>
              <a:t>as </a:t>
            </a:r>
            <a:r>
              <a:rPr lang="en-GB" sz="3600" b="1" u="sng" dirty="0" smtClean="0">
                <a:solidFill>
                  <a:srgbClr val="800080"/>
                </a:solidFill>
                <a:latin typeface="SassoonPrimaryInfant" panose="00000400000000000000" pitchFamily="2" charset="0"/>
              </a:rPr>
              <a:t>perfect</a:t>
            </a:r>
            <a:r>
              <a:rPr lang="en-GB" sz="3600" dirty="0" smtClean="0">
                <a:solidFill>
                  <a:srgbClr val="800080"/>
                </a:solidFill>
                <a:latin typeface="SassoonPrimaryInfant" panose="00000400000000000000" pitchFamily="2" charset="0"/>
              </a:rPr>
              <a:t> </a:t>
            </a:r>
            <a:r>
              <a:rPr lang="en-GB" sz="3600" b="1" u="sng" dirty="0" smtClean="0">
                <a:solidFill>
                  <a:srgbClr val="800080"/>
                </a:solidFill>
                <a:latin typeface="SassoonPrimaryInfant" panose="00000400000000000000" pitchFamily="2" charset="0"/>
              </a:rPr>
              <a:t>h</a:t>
            </a:r>
            <a:r>
              <a:rPr lang="en-GB" sz="3600" dirty="0" smtClean="0">
                <a:solidFill>
                  <a:srgbClr val="800080"/>
                </a:solidFill>
                <a:latin typeface="SassoonPrimaryInfant" panose="00000400000000000000" pitchFamily="2" charset="0"/>
              </a:rPr>
              <a:t>air!</a:t>
            </a:r>
          </a:p>
          <a:p>
            <a:pPr algn="l"/>
            <a:r>
              <a:rPr lang="en-GB" sz="3600" u="sng" dirty="0" smtClean="0">
                <a:solidFill>
                  <a:srgbClr val="800080"/>
                </a:solidFill>
                <a:latin typeface="SassoonPrimaryInfant" panose="00000400000000000000" pitchFamily="2" charset="0"/>
              </a:rPr>
              <a:t>H</a:t>
            </a:r>
            <a:r>
              <a:rPr lang="en-GB" sz="3600" dirty="0" smtClean="0">
                <a:solidFill>
                  <a:srgbClr val="800080"/>
                </a:solidFill>
                <a:latin typeface="SassoonPrimaryInfant" panose="00000400000000000000" pitchFamily="2" charset="0"/>
              </a:rPr>
              <a:t>a </a:t>
            </a:r>
            <a:r>
              <a:rPr lang="en-GB" sz="3600" u="sng" dirty="0" err="1" smtClean="0">
                <a:solidFill>
                  <a:srgbClr val="800080"/>
                </a:solidFill>
                <a:latin typeface="SassoonPrimaryInfant" panose="00000400000000000000" pitchFamily="2" charset="0"/>
              </a:rPr>
              <a:t>h</a:t>
            </a:r>
            <a:r>
              <a:rPr lang="en-GB" sz="3600" dirty="0" err="1" smtClean="0">
                <a:solidFill>
                  <a:srgbClr val="800080"/>
                </a:solidFill>
                <a:latin typeface="SassoonPrimaryInfant" panose="00000400000000000000" pitchFamily="2" charset="0"/>
              </a:rPr>
              <a:t>a</a:t>
            </a:r>
            <a:r>
              <a:rPr lang="en-GB" sz="3600" dirty="0" smtClean="0">
                <a:solidFill>
                  <a:srgbClr val="800080"/>
                </a:solidFill>
                <a:latin typeface="SassoonPrimaryInfant" panose="00000400000000000000" pitchFamily="2" charset="0"/>
              </a:rPr>
              <a:t> </a:t>
            </a:r>
            <a:r>
              <a:rPr lang="en-GB" sz="3600" u="sng" dirty="0" err="1" smtClean="0">
                <a:solidFill>
                  <a:srgbClr val="800080"/>
                </a:solidFill>
                <a:latin typeface="SassoonPrimaryInfant" panose="00000400000000000000" pitchFamily="2" charset="0"/>
              </a:rPr>
              <a:t>h</a:t>
            </a:r>
            <a:r>
              <a:rPr lang="en-GB" sz="3600" dirty="0" err="1" smtClean="0">
                <a:solidFill>
                  <a:srgbClr val="800080"/>
                </a:solidFill>
                <a:latin typeface="SassoonPrimaryInfant" panose="00000400000000000000" pitchFamily="2" charset="0"/>
              </a:rPr>
              <a:t>a</a:t>
            </a:r>
            <a:r>
              <a:rPr lang="en-GB" sz="3600" dirty="0" smtClean="0">
                <a:solidFill>
                  <a:srgbClr val="800080"/>
                </a:solidFill>
                <a:latin typeface="SassoonPrimaryInfant" panose="00000400000000000000" pitchFamily="2" charset="0"/>
              </a:rPr>
              <a:t>!</a:t>
            </a:r>
          </a:p>
          <a:p>
            <a:pPr algn="l"/>
            <a:r>
              <a:rPr lang="en-GB" sz="3600" u="sng" dirty="0" smtClean="0">
                <a:solidFill>
                  <a:srgbClr val="800080"/>
                </a:solidFill>
                <a:latin typeface="SassoonPrimaryInfant" panose="00000400000000000000" pitchFamily="2" charset="0"/>
              </a:rPr>
              <a:t>Has have had!</a:t>
            </a:r>
            <a:endParaRPr lang="en-GB" sz="3600" u="sng" dirty="0">
              <a:latin typeface="SassoonPrimaryInfant" panose="00000400000000000000" pitchFamily="2" charset="0"/>
            </a:endParaRPr>
          </a:p>
        </p:txBody>
      </p:sp>
      <p:sp>
        <p:nvSpPr>
          <p:cNvPr id="6" name="Title 1"/>
          <p:cNvSpPr txBox="1">
            <a:spLocks/>
          </p:cNvSpPr>
          <p:nvPr/>
        </p:nvSpPr>
        <p:spPr>
          <a:xfrm>
            <a:off x="649705" y="2871020"/>
            <a:ext cx="2695074" cy="97165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sng" strike="noStrike" kern="1200" cap="none" spc="0" normalizeH="0" baseline="0" noProof="0" dirty="0" smtClean="0">
                <a:ln>
                  <a:noFill/>
                </a:ln>
                <a:solidFill>
                  <a:prstClr val="black"/>
                </a:solidFill>
                <a:effectLst/>
                <a:uLnTx/>
                <a:uFillTx/>
                <a:latin typeface="Letter-join Plus 8" panose="02000505000000020003" pitchFamily="50" charset="0"/>
                <a:ea typeface="+mn-ea"/>
                <a:cs typeface="+mn-cs"/>
              </a:rPr>
              <a:t>Perfect</a:t>
            </a:r>
            <a:endParaRPr kumimoji="0" lang="en-GB" sz="4000" b="0" i="0" u="sng" strike="noStrike" kern="1200" cap="none" spc="0" normalizeH="0" baseline="0" noProof="0" dirty="0">
              <a:ln>
                <a:noFill/>
              </a:ln>
              <a:solidFill>
                <a:prstClr val="black"/>
              </a:solidFill>
              <a:effectLst/>
              <a:uLnTx/>
              <a:uFillTx/>
              <a:latin typeface="Letter-join Plus 8" panose="02000505000000020003" pitchFamily="50" charset="0"/>
              <a:ea typeface="+mn-ea"/>
              <a:cs typeface="+mn-cs"/>
            </a:endParaRPr>
          </a:p>
        </p:txBody>
      </p:sp>
    </p:spTree>
    <p:extLst>
      <p:ext uri="{BB962C8B-B14F-4D97-AF65-F5344CB8AC3E}">
        <p14:creationId xmlns:p14="http://schemas.microsoft.com/office/powerpoint/2010/main" val="30146821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05731"/>
            <a:ext cx="7772400" cy="3719414"/>
          </a:xfrm>
        </p:spPr>
        <p:txBody>
          <a:bodyPr>
            <a:normAutofit/>
          </a:bodyPr>
          <a:lstStyle/>
          <a:p>
            <a:r>
              <a:rPr lang="en-GB" sz="6000" dirty="0"/>
              <a:t>The children</a:t>
            </a:r>
            <a:r>
              <a:rPr lang="en-GB" sz="6000" b="1" dirty="0">
                <a:solidFill>
                  <a:srgbClr val="0070C0"/>
                </a:solidFill>
              </a:rPr>
              <a:t>’s</a:t>
            </a:r>
            <a:r>
              <a:rPr lang="en-GB" sz="6000" dirty="0"/>
              <a:t> toy</a:t>
            </a:r>
          </a:p>
        </p:txBody>
      </p:sp>
      <p:sp>
        <p:nvSpPr>
          <p:cNvPr id="3" name="Title 1"/>
          <p:cNvSpPr txBox="1">
            <a:spLocks/>
          </p:cNvSpPr>
          <p:nvPr/>
        </p:nvSpPr>
        <p:spPr>
          <a:xfrm>
            <a:off x="1847528" y="3933056"/>
            <a:ext cx="8568952" cy="1296144"/>
          </a:xfrm>
          <a:prstGeom prst="rect">
            <a:avLst/>
          </a:prstGeom>
          <a:solidFill>
            <a:srgbClr val="00B0F0"/>
          </a:solidFill>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Look at the </a:t>
            </a:r>
            <a:r>
              <a:rPr kumimoji="0" lang="en-GB" sz="3200" b="1" i="0" u="none" strike="noStrike" kern="1200" cap="none" spc="0" normalizeH="0" baseline="0" noProof="0" dirty="0">
                <a:ln>
                  <a:noFill/>
                </a:ln>
                <a:solidFill>
                  <a:prstClr val="black"/>
                </a:solidFill>
                <a:effectLst/>
                <a:uLnTx/>
                <a:uFillTx/>
                <a:latin typeface="Calibri"/>
                <a:ea typeface="+mn-ea"/>
                <a:cs typeface="+mn-cs"/>
              </a:rPr>
              <a:t>word first </a:t>
            </a:r>
            <a:r>
              <a:rPr kumimoji="0" lang="en-GB" sz="3200" b="0" i="0" u="none" strike="noStrike" kern="1200" cap="none" spc="0" normalizeH="0" baseline="0" noProof="0" dirty="0">
                <a:ln>
                  <a:noFill/>
                </a:ln>
                <a:solidFill>
                  <a:prstClr val="black"/>
                </a:solidFill>
                <a:effectLst/>
                <a:uLnTx/>
                <a:uFillTx/>
                <a:latin typeface="Calibri"/>
                <a:ea typeface="+mn-ea"/>
                <a:cs typeface="+mn-cs"/>
              </a:rPr>
              <a:t>(children)</a:t>
            </a:r>
            <a:br>
              <a:rPr kumimoji="0" lang="en-GB" sz="3200" b="0" i="0" u="none" strike="noStrike" kern="1200" cap="none" spc="0" normalizeH="0" baseline="0" noProof="0" dirty="0">
                <a:ln>
                  <a:noFill/>
                </a:ln>
                <a:solidFill>
                  <a:prstClr val="black"/>
                </a:solidFill>
                <a:effectLst/>
                <a:uLnTx/>
                <a:uFillTx/>
                <a:latin typeface="Calibri"/>
                <a:ea typeface="+mn-ea"/>
                <a:cs typeface="+mn-cs"/>
              </a:rPr>
            </a:br>
            <a:r>
              <a:rPr kumimoji="0" lang="en-GB" sz="3200" b="1" i="0" u="none" strike="noStrike" kern="1200" cap="none" spc="0" normalizeH="0" baseline="0" noProof="0" dirty="0">
                <a:ln>
                  <a:noFill/>
                </a:ln>
                <a:solidFill>
                  <a:prstClr val="black"/>
                </a:solidFill>
                <a:effectLst/>
                <a:uLnTx/>
                <a:uFillTx/>
                <a:latin typeface="Calibri"/>
                <a:ea typeface="+mn-ea"/>
                <a:cs typeface="+mn-cs"/>
              </a:rPr>
              <a:t>’s</a:t>
            </a:r>
            <a:r>
              <a:rPr kumimoji="0" lang="en-GB" sz="3200" b="0" i="0" u="none" strike="noStrike" kern="1200" cap="none" spc="0" normalizeH="0" baseline="0" noProof="0" dirty="0">
                <a:ln>
                  <a:noFill/>
                </a:ln>
                <a:solidFill>
                  <a:prstClr val="black"/>
                </a:solidFill>
                <a:effectLst/>
                <a:uLnTx/>
                <a:uFillTx/>
                <a:latin typeface="Calibri"/>
                <a:ea typeface="+mn-ea"/>
                <a:cs typeface="+mn-cs"/>
              </a:rPr>
              <a:t> to show possession </a:t>
            </a:r>
          </a:p>
        </p:txBody>
      </p:sp>
      <p:sp>
        <p:nvSpPr>
          <p:cNvPr id="4" name="Title 1"/>
          <p:cNvSpPr txBox="1">
            <a:spLocks/>
          </p:cNvSpPr>
          <p:nvPr/>
        </p:nvSpPr>
        <p:spPr>
          <a:xfrm>
            <a:off x="7464152" y="5445224"/>
            <a:ext cx="2806080" cy="1224136"/>
          </a:xfrm>
          <a:prstGeom prst="rect">
            <a:avLst/>
          </a:prstGeom>
        </p:spPr>
        <p:txBody>
          <a:bodyPr vert="horz" lIns="91440" tIns="45720" rIns="91440" bIns="45720" rtlCol="0" anchor="t">
            <a:normAutofit fontScale="4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7030A0"/>
                </a:solidFill>
                <a:effectLst/>
                <a:uLnTx/>
                <a:uFillTx/>
                <a:latin typeface="Calibri"/>
                <a:ea typeface="+mn-ea"/>
                <a:cs typeface="+mn-cs"/>
              </a:rPr>
              <a:t>“word first, then apostrophe”</a:t>
            </a:r>
          </a:p>
        </p:txBody>
      </p:sp>
      <p:sp>
        <p:nvSpPr>
          <p:cNvPr id="5" name="Rectangle 4"/>
          <p:cNvSpPr/>
          <p:nvPr/>
        </p:nvSpPr>
        <p:spPr>
          <a:xfrm>
            <a:off x="4655840" y="2469394"/>
            <a:ext cx="2414811" cy="792088"/>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29199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47528" y="332656"/>
            <a:ext cx="8568952" cy="936104"/>
          </a:xfrm>
          <a:prstGeom prst="rect">
            <a:avLst/>
          </a:prstGeom>
          <a:solidFill>
            <a:srgbClr val="00B0F0"/>
          </a:solidFill>
        </p:spPr>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Apostrophes only have </a:t>
            </a:r>
            <a:r>
              <a:rPr kumimoji="0" lang="en-GB" sz="3200" b="1" i="0" u="none" strike="noStrike" kern="1200" cap="none" spc="0" normalizeH="0" baseline="0" noProof="0" dirty="0">
                <a:ln>
                  <a:noFill/>
                </a:ln>
                <a:solidFill>
                  <a:prstClr val="black"/>
                </a:solidFill>
                <a:effectLst/>
                <a:uLnTx/>
                <a:uFillTx/>
                <a:latin typeface="SassoonPrimaryInfant"/>
                <a:ea typeface="+mn-ea"/>
                <a:cs typeface="+mn-cs"/>
              </a:rPr>
              <a:t>two jobs: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1. Omission</a:t>
            </a:r>
            <a:endParaRPr kumimoji="0" lang="en-GB" sz="3200" b="1" i="0" u="none" strike="noStrike" kern="1200" cap="none" spc="0" normalizeH="0" baseline="0" noProof="0" dirty="0">
              <a:ln>
                <a:noFill/>
              </a:ln>
              <a:solidFill>
                <a:prstClr val="black"/>
              </a:solidFill>
              <a:effectLst/>
              <a:uLnTx/>
              <a:uFillTx/>
              <a:latin typeface="SassoonPrimaryInfant"/>
              <a:ea typeface="+mn-ea"/>
              <a:cs typeface="+mn-cs"/>
            </a:endParaRPr>
          </a:p>
        </p:txBody>
      </p:sp>
      <p:sp>
        <p:nvSpPr>
          <p:cNvPr id="4" name="Title 1"/>
          <p:cNvSpPr txBox="1">
            <a:spLocks/>
          </p:cNvSpPr>
          <p:nvPr/>
        </p:nvSpPr>
        <p:spPr>
          <a:xfrm>
            <a:off x="2639616" y="332656"/>
            <a:ext cx="7342584" cy="5328592"/>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SassoonPrimaryInfan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SassoonPrimaryInfan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have + not </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sym typeface="Wingdings" pitchFamily="2" charset="2"/>
              </a:rPr>
              <a:t> haven’t</a:t>
            </a:r>
            <a:endParaRPr kumimoji="0" lang="en-GB" sz="4400" b="0" i="0" u="none" strike="noStrike" kern="1200" cap="none" spc="0" normalizeH="0" baseline="0" noProof="0" dirty="0">
              <a:ln>
                <a:noFill/>
              </a:ln>
              <a:solidFill>
                <a:prstClr val="black"/>
              </a:solidFill>
              <a:effectLst/>
              <a:uLnTx/>
              <a:uFillTx/>
              <a:latin typeface="SassoonPrimaryInfan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SassoonPrimaryInfan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“I</a:t>
            </a:r>
            <a:r>
              <a:rPr kumimoji="0" lang="en-GB" sz="4400" b="1" i="0" u="none" strike="noStrike" kern="1200" cap="none" spc="0" normalizeH="0" baseline="0" noProof="0" dirty="0">
                <a:ln>
                  <a:noFill/>
                </a:ln>
                <a:solidFill>
                  <a:srgbClr val="FF0000"/>
                </a:solidFill>
                <a:effectLst/>
                <a:uLnTx/>
                <a:uFillTx/>
                <a:latin typeface="SassoonPrimaryInfant"/>
                <a:ea typeface="+mn-ea"/>
                <a:cs typeface="+mn-cs"/>
              </a:rPr>
              <a:t>’</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m off </a:t>
            </a:r>
            <a:r>
              <a:rPr kumimoji="0" lang="en-GB" sz="4400" b="0" i="0" u="none" strike="noStrike" kern="1200" cap="none" spc="0" normalizeH="0" baseline="0" noProof="0" dirty="0" err="1">
                <a:ln>
                  <a:noFill/>
                </a:ln>
                <a:solidFill>
                  <a:prstClr val="black"/>
                </a:solidFill>
                <a:effectLst/>
                <a:uLnTx/>
                <a:uFillTx/>
                <a:latin typeface="SassoonPrimaryInfant"/>
                <a:ea typeface="+mn-ea"/>
                <a:cs typeface="+mn-cs"/>
              </a:rPr>
              <a:t>t</a:t>
            </a:r>
            <a:r>
              <a:rPr kumimoji="0" lang="en-GB" sz="4400" b="1" i="0" u="none" strike="noStrike" kern="1200" cap="none" spc="0" normalizeH="0" baseline="0" noProof="0" dirty="0" err="1">
                <a:ln>
                  <a:noFill/>
                </a:ln>
                <a:solidFill>
                  <a:srgbClr val="FF0000"/>
                </a:solidFill>
                <a:effectLst/>
                <a:uLnTx/>
                <a:uFillTx/>
                <a:latin typeface="SassoonPrimaryInfant"/>
                <a:ea typeface="+mn-ea"/>
                <a:cs typeface="+mn-cs"/>
              </a:rPr>
              <a:t>’</a:t>
            </a:r>
            <a:r>
              <a:rPr kumimoji="0" lang="en-GB" sz="4400" b="0" i="0" u="none" strike="noStrike" kern="1200" cap="none" spc="0" normalizeH="0" baseline="0" noProof="0" dirty="0" err="1">
                <a:ln>
                  <a:noFill/>
                </a:ln>
                <a:solidFill>
                  <a:prstClr val="black"/>
                </a:solidFill>
                <a:effectLst/>
                <a:uLnTx/>
                <a:uFillTx/>
                <a:latin typeface="SassoonPrimaryInfant"/>
                <a:ea typeface="+mn-ea"/>
                <a:cs typeface="+mn-cs"/>
              </a:rPr>
              <a:t>shops</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a:t>
            </a:r>
            <a:br>
              <a:rPr kumimoji="0" lang="en-GB" sz="4400" b="0" i="0" u="none" strike="noStrike" kern="1200" cap="none" spc="0" normalizeH="0" baseline="0" noProof="0" dirty="0">
                <a:ln>
                  <a:noFill/>
                </a:ln>
                <a:solidFill>
                  <a:prstClr val="black"/>
                </a:solidFill>
                <a:effectLst/>
                <a:uLnTx/>
                <a:uFillTx/>
                <a:latin typeface="SassoonPrimaryInfant"/>
                <a:ea typeface="+mn-ea"/>
                <a:cs typeface="+mn-cs"/>
              </a:rPr>
            </a:b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
            </a:r>
            <a:br>
              <a:rPr kumimoji="0" lang="en-GB" sz="4400" b="0" i="0" u="none" strike="noStrike" kern="1200" cap="none" spc="0" normalizeH="0" baseline="0" noProof="0" dirty="0">
                <a:ln>
                  <a:noFill/>
                </a:ln>
                <a:solidFill>
                  <a:prstClr val="black"/>
                </a:solidFill>
                <a:effectLst/>
                <a:uLnTx/>
                <a:uFillTx/>
                <a:latin typeface="SassoonPrimaryInfant"/>
                <a:ea typeface="+mn-ea"/>
                <a:cs typeface="+mn-cs"/>
              </a:rPr>
            </a:b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a:t>
            </a:r>
            <a:r>
              <a:rPr kumimoji="0" lang="en-GB" sz="4400" b="0" i="0" u="none" strike="noStrike" kern="1200" cap="none" spc="0" normalizeH="0" baseline="0" noProof="0" dirty="0" err="1">
                <a:ln>
                  <a:noFill/>
                </a:ln>
                <a:solidFill>
                  <a:prstClr val="black"/>
                </a:solidFill>
                <a:effectLst/>
                <a:uLnTx/>
                <a:uFillTx/>
                <a:latin typeface="SassoonPrimaryInfant"/>
                <a:ea typeface="+mn-ea"/>
                <a:cs typeface="+mn-cs"/>
              </a:rPr>
              <a:t>Yer</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 a wizard, ‘</a:t>
            </a:r>
            <a:r>
              <a:rPr kumimoji="0" lang="en-GB" sz="4400" b="0" i="0" u="none" strike="noStrike" kern="1200" cap="none" spc="0" normalizeH="0" baseline="0" noProof="0" dirty="0" err="1">
                <a:ln>
                  <a:noFill/>
                </a:ln>
                <a:solidFill>
                  <a:prstClr val="black"/>
                </a:solidFill>
                <a:effectLst/>
                <a:uLnTx/>
                <a:uFillTx/>
                <a:latin typeface="SassoonPrimaryInfant"/>
                <a:ea typeface="+mn-ea"/>
                <a:cs typeface="+mn-cs"/>
              </a:rPr>
              <a:t>arry</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 said </a:t>
            </a:r>
            <a:r>
              <a:rPr kumimoji="0" lang="en-GB" sz="4400" b="0" i="0" u="none" strike="noStrike" kern="1200" cap="none" spc="0" normalizeH="0" baseline="0" noProof="0" dirty="0" err="1">
                <a:ln>
                  <a:noFill/>
                </a:ln>
                <a:solidFill>
                  <a:prstClr val="black"/>
                </a:solidFill>
                <a:effectLst/>
                <a:uLnTx/>
                <a:uFillTx/>
                <a:latin typeface="SassoonPrimaryInfant"/>
                <a:ea typeface="+mn-ea"/>
                <a:cs typeface="+mn-cs"/>
              </a:rPr>
              <a:t>Hagrid</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a:t>
            </a:r>
          </a:p>
        </p:txBody>
      </p:sp>
      <p:sp>
        <p:nvSpPr>
          <p:cNvPr id="6" name="Title 1"/>
          <p:cNvSpPr txBox="1">
            <a:spLocks/>
          </p:cNvSpPr>
          <p:nvPr/>
        </p:nvSpPr>
        <p:spPr>
          <a:xfrm>
            <a:off x="6816080" y="3356992"/>
            <a:ext cx="3600400" cy="576064"/>
          </a:xfrm>
          <a:prstGeom prst="rect">
            <a:avLst/>
          </a:prstGeom>
          <a:solidFill>
            <a:srgbClr val="00B0F0"/>
          </a:solidFill>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Letters are </a:t>
            </a: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missing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a:t>
            </a: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taking the place of t[</a:t>
            </a:r>
            <a:r>
              <a:rPr kumimoji="0" lang="en-GB" sz="3200" b="1" i="0" u="sng" strike="noStrike" kern="1200" cap="none" spc="0" normalizeH="0" baseline="0" noProof="0" dirty="0" smtClean="0">
                <a:ln>
                  <a:noFill/>
                </a:ln>
                <a:solidFill>
                  <a:prstClr val="black"/>
                </a:solidFill>
                <a:effectLst/>
                <a:uLnTx/>
                <a:uFillTx/>
                <a:latin typeface="SassoonPrimaryInfant"/>
                <a:ea typeface="+mn-ea"/>
                <a:cs typeface="+mn-cs"/>
              </a:rPr>
              <a:t>o the</a:t>
            </a: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 shops)</a:t>
            </a:r>
            <a:endParaRPr kumimoji="0" lang="en-GB" sz="3200" b="1" i="0" u="none" strike="noStrike" kern="1200" cap="none" spc="0" normalizeH="0" baseline="0" noProof="0" dirty="0">
              <a:ln>
                <a:noFill/>
              </a:ln>
              <a:solidFill>
                <a:prstClr val="black"/>
              </a:solidFill>
              <a:effectLst/>
              <a:uLnTx/>
              <a:uFillTx/>
              <a:latin typeface="SassoonPrimaryInfant"/>
              <a:ea typeface="+mn-ea"/>
              <a:cs typeface="+mn-cs"/>
            </a:endParaRPr>
          </a:p>
        </p:txBody>
      </p:sp>
      <p:sp>
        <p:nvSpPr>
          <p:cNvPr id="5" name="Title 1"/>
          <p:cNvSpPr txBox="1">
            <a:spLocks/>
          </p:cNvSpPr>
          <p:nvPr/>
        </p:nvSpPr>
        <p:spPr>
          <a:xfrm>
            <a:off x="6816080" y="4994406"/>
            <a:ext cx="3600400" cy="576064"/>
          </a:xfrm>
          <a:prstGeom prst="rect">
            <a:avLst/>
          </a:prstGeom>
          <a:solidFill>
            <a:srgbClr val="00B0F0"/>
          </a:solidFill>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Letters are </a:t>
            </a: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missing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a:t>
            </a: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taking the place of [</a:t>
            </a:r>
            <a:r>
              <a:rPr kumimoji="0" lang="en-GB" sz="3200" b="1" i="0" u="sng" strike="noStrike" kern="1200" cap="none" spc="0" normalizeH="0" baseline="0" noProof="0" dirty="0" smtClean="0">
                <a:ln>
                  <a:noFill/>
                </a:ln>
                <a:solidFill>
                  <a:prstClr val="black"/>
                </a:solidFill>
                <a:effectLst/>
                <a:uLnTx/>
                <a:uFillTx/>
                <a:latin typeface="SassoonPrimaryInfant"/>
                <a:ea typeface="+mn-ea"/>
                <a:cs typeface="+mn-cs"/>
              </a:rPr>
              <a:t>H</a:t>
            </a: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 in Harry)</a:t>
            </a:r>
            <a:endParaRPr kumimoji="0" lang="en-GB" sz="3200" b="1" i="0" u="none" strike="noStrike" kern="1200" cap="none" spc="0" normalizeH="0" baseline="0" noProof="0" dirty="0">
              <a:ln>
                <a:noFill/>
              </a:ln>
              <a:solidFill>
                <a:prstClr val="black"/>
              </a:solidFill>
              <a:effectLst/>
              <a:uLnTx/>
              <a:uFillTx/>
              <a:latin typeface="SassoonPrimaryInfant"/>
              <a:ea typeface="+mn-ea"/>
              <a:cs typeface="+mn-cs"/>
            </a:endParaRPr>
          </a:p>
        </p:txBody>
      </p:sp>
    </p:spTree>
    <p:extLst>
      <p:ext uri="{BB962C8B-B14F-4D97-AF65-F5344CB8AC3E}">
        <p14:creationId xmlns:p14="http://schemas.microsoft.com/office/powerpoint/2010/main" val="31286035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47528" y="332656"/>
            <a:ext cx="8568952" cy="936104"/>
          </a:xfrm>
          <a:prstGeom prst="rect">
            <a:avLst/>
          </a:prstGeom>
          <a:solidFill>
            <a:srgbClr val="00B0F0"/>
          </a:solidFill>
        </p:spPr>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Is this showing o</a:t>
            </a:r>
            <a:r>
              <a:rPr kumimoji="0" lang="en-GB" sz="3200" b="0" i="0" u="none" strike="noStrike" kern="1200" cap="none" spc="0" normalizeH="0" baseline="0" noProof="0" dirty="0" smtClean="0">
                <a:ln>
                  <a:noFill/>
                </a:ln>
                <a:solidFill>
                  <a:srgbClr val="FF0000"/>
                </a:solidFill>
                <a:effectLst/>
                <a:uLnTx/>
                <a:uFillTx/>
                <a:latin typeface="SassoonPrimaryInfant"/>
                <a:ea typeface="+mn-ea"/>
                <a:cs typeface="+mn-cs"/>
              </a:rPr>
              <a:t>miss</a:t>
            </a: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ion (</a:t>
            </a:r>
            <a:r>
              <a:rPr kumimoji="0" lang="en-GB" sz="3200" b="0" i="0" u="none" strike="noStrike" kern="1200" cap="none" spc="0" normalizeH="0" baseline="0" noProof="0" dirty="0" smtClean="0">
                <a:ln>
                  <a:noFill/>
                </a:ln>
                <a:solidFill>
                  <a:srgbClr val="FF0000"/>
                </a:solidFill>
                <a:effectLst/>
                <a:uLnTx/>
                <a:uFillTx/>
                <a:latin typeface="SassoonPrimaryInfant"/>
                <a:ea typeface="+mn-ea"/>
                <a:cs typeface="+mn-cs"/>
              </a:rPr>
              <a:t>miss</a:t>
            </a:r>
            <a:r>
              <a:rPr kumimoji="0" lang="en-GB" sz="3200" b="0" i="0" u="none" strike="noStrike" kern="1200" cap="none" spc="0" normalizeH="0" baseline="0" noProof="0" dirty="0" smtClean="0">
                <a:ln>
                  <a:noFill/>
                </a:ln>
                <a:solidFill>
                  <a:prstClr val="black"/>
                </a:solidFill>
                <a:effectLst/>
                <a:uLnTx/>
                <a:uFillTx/>
                <a:latin typeface="SassoonPrimaryInfant"/>
                <a:ea typeface="+mn-ea"/>
                <a:cs typeface="+mn-cs"/>
              </a:rPr>
              <a:t>ing out letters)?</a:t>
            </a:r>
            <a:endParaRPr kumimoji="0" lang="en-GB" sz="3200" b="0" i="0" u="none" strike="noStrike" kern="1200" cap="none" spc="0" normalizeH="0" baseline="0" noProof="0" dirty="0">
              <a:ln>
                <a:noFill/>
              </a:ln>
              <a:solidFill>
                <a:prstClr val="black"/>
              </a:solidFill>
              <a:effectLst/>
              <a:uLnTx/>
              <a:uFillTx/>
              <a:latin typeface="SassoonPrimaryInfan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Is this showing possession (ownership)? </a:t>
            </a:r>
            <a:endParaRPr kumimoji="0" lang="en-GB" sz="3200" b="1" i="0" u="none" strike="noStrike" kern="1200" cap="none" spc="0" normalizeH="0" baseline="0" noProof="0" dirty="0">
              <a:ln>
                <a:noFill/>
              </a:ln>
              <a:solidFill>
                <a:prstClr val="black"/>
              </a:solidFill>
              <a:effectLst/>
              <a:uLnTx/>
              <a:uFillTx/>
              <a:latin typeface="SassoonPrimaryInfant"/>
              <a:ea typeface="+mn-ea"/>
              <a:cs typeface="+mn-cs"/>
            </a:endParaRPr>
          </a:p>
        </p:txBody>
      </p:sp>
      <p:sp>
        <p:nvSpPr>
          <p:cNvPr id="4" name="Title 1"/>
          <p:cNvSpPr txBox="1">
            <a:spLocks/>
          </p:cNvSpPr>
          <p:nvPr/>
        </p:nvSpPr>
        <p:spPr>
          <a:xfrm>
            <a:off x="1847528" y="1484784"/>
            <a:ext cx="7342584" cy="25922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I put </a:t>
            </a:r>
            <a:r>
              <a:rPr kumimoji="0" lang="en-GB" sz="4400" b="0" i="0" u="none" strike="noStrike" kern="1200" cap="none" spc="0" normalizeH="0" baseline="0" noProof="0" dirty="0" err="1">
                <a:ln>
                  <a:noFill/>
                </a:ln>
                <a:solidFill>
                  <a:srgbClr val="FF0000"/>
                </a:solidFill>
                <a:effectLst/>
                <a:uLnTx/>
                <a:uFillTx/>
                <a:latin typeface="SassoonPrimaryInfant"/>
                <a:ea typeface="+mn-ea"/>
                <a:cs typeface="+mn-cs"/>
              </a:rPr>
              <a:t>tomatoe’s</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 in my salad.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I bought some </a:t>
            </a:r>
            <a:r>
              <a:rPr kumimoji="0" lang="en-GB" sz="4400" b="0" i="0" u="none" strike="noStrike" kern="1200" cap="none" spc="0" normalizeH="0" baseline="0" noProof="0" dirty="0">
                <a:ln>
                  <a:noFill/>
                </a:ln>
                <a:solidFill>
                  <a:srgbClr val="FF0000"/>
                </a:solidFill>
                <a:effectLst/>
                <a:uLnTx/>
                <a:uFillTx/>
                <a:latin typeface="SassoonPrimaryInfant"/>
                <a:ea typeface="+mn-ea"/>
                <a:cs typeface="+mn-cs"/>
              </a:rPr>
              <a:t>DVD’s</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I will try hard in my </a:t>
            </a:r>
            <a:r>
              <a:rPr kumimoji="0" lang="en-GB" sz="4400" b="0" i="0" u="none" strike="noStrike" kern="1200" cap="none" spc="0" normalizeH="0" baseline="0" noProof="0" dirty="0">
                <a:ln>
                  <a:noFill/>
                </a:ln>
                <a:solidFill>
                  <a:srgbClr val="FF0000"/>
                </a:solidFill>
                <a:effectLst/>
                <a:uLnTx/>
                <a:uFillTx/>
                <a:latin typeface="SassoonPrimaryInfant"/>
                <a:ea typeface="+mn-ea"/>
                <a:cs typeface="+mn-cs"/>
              </a:rPr>
              <a:t>SAT’s</a:t>
            </a: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SassoonPrimaryInfan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SassoonPrimaryInfan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SassoonPrimaryInfant"/>
              <a:ea typeface="+mn-ea"/>
              <a:cs typeface="+mn-cs"/>
            </a:endParaRPr>
          </a:p>
        </p:txBody>
      </p:sp>
      <p:sp>
        <p:nvSpPr>
          <p:cNvPr id="12" name="Title 1"/>
          <p:cNvSpPr txBox="1">
            <a:spLocks/>
          </p:cNvSpPr>
          <p:nvPr/>
        </p:nvSpPr>
        <p:spPr>
          <a:xfrm>
            <a:off x="1847528" y="3933056"/>
            <a:ext cx="8568952" cy="720080"/>
          </a:xfrm>
          <a:prstGeom prst="rect">
            <a:avLst/>
          </a:prstGeom>
          <a:solidFill>
            <a:srgbClr val="00B0F0"/>
          </a:solidFill>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NO so there should NOT be an apostrophe.</a:t>
            </a:r>
            <a:endParaRPr kumimoji="0" lang="en-GB" sz="3200" b="1" i="0" u="none" strike="noStrike" kern="1200" cap="none" spc="0" normalizeH="0" baseline="0" noProof="0" dirty="0">
              <a:ln>
                <a:noFill/>
              </a:ln>
              <a:solidFill>
                <a:prstClr val="black"/>
              </a:solidFill>
              <a:effectLst/>
              <a:uLnTx/>
              <a:uFillTx/>
              <a:latin typeface="SassoonPrimaryInfant"/>
              <a:ea typeface="+mn-ea"/>
              <a:cs typeface="+mn-cs"/>
            </a:endParaRPr>
          </a:p>
        </p:txBody>
      </p:sp>
      <p:sp>
        <p:nvSpPr>
          <p:cNvPr id="13" name="Title 1"/>
          <p:cNvSpPr txBox="1">
            <a:spLocks/>
          </p:cNvSpPr>
          <p:nvPr/>
        </p:nvSpPr>
        <p:spPr>
          <a:xfrm>
            <a:off x="1919536" y="4653136"/>
            <a:ext cx="7198568" cy="220486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Tomatoes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DVDs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SATs</a:t>
            </a:r>
          </a:p>
        </p:txBody>
      </p:sp>
      <p:sp>
        <p:nvSpPr>
          <p:cNvPr id="14" name="Title 1"/>
          <p:cNvSpPr txBox="1">
            <a:spLocks/>
          </p:cNvSpPr>
          <p:nvPr/>
        </p:nvSpPr>
        <p:spPr>
          <a:xfrm>
            <a:off x="6384032" y="4941168"/>
            <a:ext cx="3456384" cy="1152128"/>
          </a:xfrm>
          <a:prstGeom prst="rect">
            <a:avLst/>
          </a:prstGeom>
          <a:solidFill>
            <a:srgbClr val="FFFF00"/>
          </a:solidFill>
        </p:spPr>
        <p:txBody>
          <a:bodyPr vert="horz" lIns="91440" tIns="45720" rIns="91440" bIns="45720" rtlCol="0" anchor="t">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SassoonPrimaryInfant"/>
                <a:ea typeface="+mn-ea"/>
                <a:cs typeface="+mn-cs"/>
              </a:rPr>
              <a:t>Apostrophes NEVER make plural!</a:t>
            </a:r>
            <a:endParaRPr kumimoji="0" lang="en-GB" sz="3200" b="1" i="0" u="none" strike="noStrike" kern="1200" cap="none" spc="0" normalizeH="0" baseline="0" noProof="0" dirty="0">
              <a:ln>
                <a:noFill/>
              </a:ln>
              <a:solidFill>
                <a:prstClr val="black"/>
              </a:solidFill>
              <a:effectLst/>
              <a:uLnTx/>
              <a:uFillTx/>
              <a:latin typeface="SassoonPrimaryInfant"/>
              <a:ea typeface="+mn-ea"/>
              <a:cs typeface="+mn-cs"/>
            </a:endParaRPr>
          </a:p>
        </p:txBody>
      </p:sp>
    </p:spTree>
    <p:extLst>
      <p:ext uri="{BB962C8B-B14F-4D97-AF65-F5344CB8AC3E}">
        <p14:creationId xmlns:p14="http://schemas.microsoft.com/office/powerpoint/2010/main" val="3250119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332656"/>
            <a:ext cx="7342584" cy="1800200"/>
          </a:xfrm>
        </p:spPr>
        <p:txBody>
          <a:bodyPr>
            <a:normAutofit/>
          </a:bodyPr>
          <a:lstStyle/>
          <a:p>
            <a:r>
              <a:rPr lang="en-GB" dirty="0" smtClean="0"/>
              <a:t>it’s  and its</a:t>
            </a:r>
            <a:endParaRPr lang="en-GB" dirty="0"/>
          </a:p>
        </p:txBody>
      </p:sp>
      <p:sp>
        <p:nvSpPr>
          <p:cNvPr id="3" name="Title 1"/>
          <p:cNvSpPr txBox="1">
            <a:spLocks/>
          </p:cNvSpPr>
          <p:nvPr/>
        </p:nvSpPr>
        <p:spPr>
          <a:xfrm>
            <a:off x="2567608" y="2996952"/>
            <a:ext cx="7342584" cy="18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We only use an apostrophe for it is or it has (contraction).</a:t>
            </a:r>
          </a:p>
        </p:txBody>
      </p:sp>
      <p:sp>
        <p:nvSpPr>
          <p:cNvPr id="4" name="Title 1"/>
          <p:cNvSpPr txBox="1">
            <a:spLocks/>
          </p:cNvSpPr>
          <p:nvPr/>
        </p:nvSpPr>
        <p:spPr>
          <a:xfrm>
            <a:off x="1919536" y="4725144"/>
            <a:ext cx="8638728" cy="1800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I watch television because </a:t>
            </a:r>
            <a:r>
              <a:rPr kumimoji="0" lang="en-GB" sz="3600" b="0" i="0" u="sng" strike="noStrike" kern="1200" cap="none" spc="0" normalizeH="0" baseline="0" noProof="0" dirty="0">
                <a:ln>
                  <a:noFill/>
                </a:ln>
                <a:solidFill>
                  <a:srgbClr val="7030A0"/>
                </a:solidFill>
                <a:effectLst/>
                <a:uLnTx/>
                <a:uFillTx/>
                <a:latin typeface="SassoonPrimaryInfant"/>
                <a:ea typeface="+mn-ea"/>
                <a:cs typeface="+mn-cs"/>
              </a:rPr>
              <a:t>it’s</a:t>
            </a: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 great (it is)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The dog chased </a:t>
            </a:r>
            <a:r>
              <a:rPr kumimoji="0" lang="en-GB" sz="3600" b="0" i="0" u="sng" strike="noStrike" kern="1200" cap="none" spc="0" normalizeH="0" baseline="0" noProof="0" dirty="0">
                <a:ln>
                  <a:noFill/>
                </a:ln>
                <a:solidFill>
                  <a:srgbClr val="7030A0"/>
                </a:solidFill>
                <a:effectLst/>
                <a:uLnTx/>
                <a:uFillTx/>
                <a:latin typeface="SassoonPrimaryInfant"/>
                <a:ea typeface="+mn-ea"/>
                <a:cs typeface="+mn-cs"/>
              </a:rPr>
              <a:t>its</a:t>
            </a: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 tail (possessive determiner)</a:t>
            </a:r>
          </a:p>
        </p:txBody>
      </p:sp>
      <p:sp>
        <p:nvSpPr>
          <p:cNvPr id="5" name="Title 1"/>
          <p:cNvSpPr txBox="1">
            <a:spLocks/>
          </p:cNvSpPr>
          <p:nvPr/>
        </p:nvSpPr>
        <p:spPr>
          <a:xfrm>
            <a:off x="2855640" y="1988840"/>
            <a:ext cx="2160240" cy="576064"/>
          </a:xfrm>
          <a:prstGeom prst="rect">
            <a:avLst/>
          </a:prstGeom>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contraction</a:t>
            </a:r>
          </a:p>
        </p:txBody>
      </p:sp>
      <p:sp>
        <p:nvSpPr>
          <p:cNvPr id="6" name="Title 1"/>
          <p:cNvSpPr txBox="1">
            <a:spLocks/>
          </p:cNvSpPr>
          <p:nvPr/>
        </p:nvSpPr>
        <p:spPr>
          <a:xfrm>
            <a:off x="6816080" y="1988840"/>
            <a:ext cx="2160240" cy="576064"/>
          </a:xfrm>
          <a:prstGeom prst="rect">
            <a:avLst/>
          </a:prstGeom>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determiner</a:t>
            </a:r>
          </a:p>
        </p:txBody>
      </p:sp>
      <p:cxnSp>
        <p:nvCxnSpPr>
          <p:cNvPr id="7" name="Straight Arrow Connector 6"/>
          <p:cNvCxnSpPr>
            <a:stCxn id="5" idx="0"/>
          </p:cNvCxnSpPr>
          <p:nvPr/>
        </p:nvCxnSpPr>
        <p:spPr>
          <a:xfrm flipV="1">
            <a:off x="3935760" y="1484784"/>
            <a:ext cx="1296144"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0"/>
          </p:cNvCxnSpPr>
          <p:nvPr/>
        </p:nvCxnSpPr>
        <p:spPr>
          <a:xfrm flipH="1" flipV="1">
            <a:off x="7536160" y="1484784"/>
            <a:ext cx="36004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3871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332656"/>
            <a:ext cx="7342584" cy="1800200"/>
          </a:xfrm>
        </p:spPr>
        <p:txBody>
          <a:bodyPr>
            <a:normAutofit/>
          </a:bodyPr>
          <a:lstStyle/>
          <a:p>
            <a:r>
              <a:rPr lang="en-GB" dirty="0" smtClean="0"/>
              <a:t>you’re  and your</a:t>
            </a:r>
            <a:endParaRPr lang="en-GB" dirty="0"/>
          </a:p>
        </p:txBody>
      </p:sp>
      <p:sp>
        <p:nvSpPr>
          <p:cNvPr id="3" name="Title 1"/>
          <p:cNvSpPr txBox="1">
            <a:spLocks/>
          </p:cNvSpPr>
          <p:nvPr/>
        </p:nvSpPr>
        <p:spPr>
          <a:xfrm>
            <a:off x="2567608" y="2996952"/>
            <a:ext cx="7342584" cy="18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We only use an apostrophe for you are (contraction).</a:t>
            </a:r>
          </a:p>
        </p:txBody>
      </p:sp>
      <p:sp>
        <p:nvSpPr>
          <p:cNvPr id="4" name="Title 1"/>
          <p:cNvSpPr txBox="1">
            <a:spLocks/>
          </p:cNvSpPr>
          <p:nvPr/>
        </p:nvSpPr>
        <p:spPr>
          <a:xfrm>
            <a:off x="1919536" y="4725144"/>
            <a:ext cx="8638728" cy="1800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Every day </a:t>
            </a:r>
            <a:r>
              <a:rPr kumimoji="0" lang="en-GB" sz="3600" b="0" i="0" u="sng" strike="noStrike" kern="1200" cap="none" spc="0" normalizeH="0" baseline="0" noProof="0" dirty="0">
                <a:ln>
                  <a:noFill/>
                </a:ln>
                <a:solidFill>
                  <a:srgbClr val="7030A0"/>
                </a:solidFill>
                <a:effectLst/>
                <a:uLnTx/>
                <a:uFillTx/>
                <a:latin typeface="SassoonPrimaryInfant"/>
                <a:ea typeface="+mn-ea"/>
                <a:cs typeface="+mn-cs"/>
              </a:rPr>
              <a:t>you’re</a:t>
            </a: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 working hard (you are)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Every day you do </a:t>
            </a:r>
            <a:r>
              <a:rPr kumimoji="0" lang="en-GB" sz="3600" b="0" i="0" u="sng" strike="noStrike" kern="1200" cap="none" spc="0" normalizeH="0" baseline="0" noProof="0" dirty="0">
                <a:ln>
                  <a:noFill/>
                </a:ln>
                <a:solidFill>
                  <a:srgbClr val="7030A0"/>
                </a:solidFill>
                <a:effectLst/>
                <a:uLnTx/>
                <a:uFillTx/>
                <a:latin typeface="SassoonPrimaryInfant"/>
                <a:ea typeface="+mn-ea"/>
                <a:cs typeface="+mn-cs"/>
              </a:rPr>
              <a:t>your</a:t>
            </a: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 work (possessive determiner)</a:t>
            </a:r>
          </a:p>
        </p:txBody>
      </p:sp>
      <p:sp>
        <p:nvSpPr>
          <p:cNvPr id="12" name="Title 1"/>
          <p:cNvSpPr txBox="1">
            <a:spLocks/>
          </p:cNvSpPr>
          <p:nvPr/>
        </p:nvSpPr>
        <p:spPr>
          <a:xfrm>
            <a:off x="2855640" y="1988840"/>
            <a:ext cx="2160240" cy="576064"/>
          </a:xfrm>
          <a:prstGeom prst="rect">
            <a:avLst/>
          </a:prstGeom>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contraction</a:t>
            </a:r>
          </a:p>
        </p:txBody>
      </p:sp>
      <p:sp>
        <p:nvSpPr>
          <p:cNvPr id="13" name="Title 1"/>
          <p:cNvSpPr txBox="1">
            <a:spLocks/>
          </p:cNvSpPr>
          <p:nvPr/>
        </p:nvSpPr>
        <p:spPr>
          <a:xfrm>
            <a:off x="6816080" y="1988840"/>
            <a:ext cx="2160240" cy="576064"/>
          </a:xfrm>
          <a:prstGeom prst="rect">
            <a:avLst/>
          </a:prstGeom>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determiner</a:t>
            </a:r>
          </a:p>
        </p:txBody>
      </p:sp>
      <p:cxnSp>
        <p:nvCxnSpPr>
          <p:cNvPr id="14" name="Straight Arrow Connector 13"/>
          <p:cNvCxnSpPr>
            <a:stCxn id="12" idx="0"/>
          </p:cNvCxnSpPr>
          <p:nvPr/>
        </p:nvCxnSpPr>
        <p:spPr>
          <a:xfrm flipV="1">
            <a:off x="3935760" y="1484784"/>
            <a:ext cx="1296144"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7536160" y="1484784"/>
            <a:ext cx="36004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3115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332656"/>
            <a:ext cx="7342584" cy="1800200"/>
          </a:xfrm>
        </p:spPr>
        <p:txBody>
          <a:bodyPr>
            <a:normAutofit/>
          </a:bodyPr>
          <a:lstStyle/>
          <a:p>
            <a:r>
              <a:rPr lang="en-GB" dirty="0" smtClean="0"/>
              <a:t>who’s  and whose</a:t>
            </a:r>
            <a:endParaRPr lang="en-GB" dirty="0"/>
          </a:p>
        </p:txBody>
      </p:sp>
      <p:sp>
        <p:nvSpPr>
          <p:cNvPr id="3" name="Title 1"/>
          <p:cNvSpPr txBox="1">
            <a:spLocks/>
          </p:cNvSpPr>
          <p:nvPr/>
        </p:nvSpPr>
        <p:spPr>
          <a:xfrm>
            <a:off x="2567608" y="2996952"/>
            <a:ext cx="7342584" cy="18002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SassoonPrimaryInfant"/>
                <a:ea typeface="+mn-ea"/>
                <a:cs typeface="+mn-cs"/>
              </a:rPr>
              <a:t>We only use an apostrophe for who is or who has (contraction).</a:t>
            </a:r>
          </a:p>
        </p:txBody>
      </p:sp>
      <p:sp>
        <p:nvSpPr>
          <p:cNvPr id="4" name="Title 1"/>
          <p:cNvSpPr txBox="1">
            <a:spLocks/>
          </p:cNvSpPr>
          <p:nvPr/>
        </p:nvSpPr>
        <p:spPr>
          <a:xfrm>
            <a:off x="1919536" y="4725144"/>
            <a:ext cx="8638728" cy="1800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I see Bob </a:t>
            </a:r>
            <a:r>
              <a:rPr kumimoji="0" lang="en-GB" sz="3600" b="0" i="0" u="sng" strike="noStrike" kern="1200" cap="none" spc="0" normalizeH="0" baseline="0" noProof="0" dirty="0">
                <a:ln>
                  <a:noFill/>
                </a:ln>
                <a:solidFill>
                  <a:srgbClr val="7030A0"/>
                </a:solidFill>
                <a:effectLst/>
                <a:uLnTx/>
                <a:uFillTx/>
                <a:latin typeface="SassoonPrimaryInfant"/>
                <a:ea typeface="+mn-ea"/>
                <a:cs typeface="+mn-cs"/>
              </a:rPr>
              <a:t>who’s</a:t>
            </a: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 a teacher. (who is)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Bob </a:t>
            </a:r>
            <a:r>
              <a:rPr kumimoji="0" lang="en-GB" sz="3600" b="0" i="0" u="sng" strike="noStrike" kern="1200" cap="none" spc="0" normalizeH="0" baseline="0" noProof="0" dirty="0">
                <a:ln>
                  <a:noFill/>
                </a:ln>
                <a:solidFill>
                  <a:srgbClr val="7030A0"/>
                </a:solidFill>
                <a:effectLst/>
                <a:uLnTx/>
                <a:uFillTx/>
                <a:latin typeface="SassoonPrimaryInfant"/>
                <a:ea typeface="+mn-ea"/>
                <a:cs typeface="+mn-cs"/>
              </a:rPr>
              <a:t>whose</a:t>
            </a: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 class it is (determiner)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sng" strike="noStrike" kern="1200" cap="none" spc="0" normalizeH="0" baseline="0" noProof="0" dirty="0">
                <a:ln>
                  <a:noFill/>
                </a:ln>
                <a:solidFill>
                  <a:srgbClr val="7030A0"/>
                </a:solidFill>
                <a:effectLst/>
                <a:uLnTx/>
                <a:uFillTx/>
                <a:latin typeface="SassoonPrimaryInfant"/>
                <a:ea typeface="+mn-ea"/>
                <a:cs typeface="+mn-cs"/>
              </a:rPr>
              <a:t>Whose</a:t>
            </a:r>
            <a:r>
              <a:rPr kumimoji="0" lang="en-GB" sz="3600" b="0" i="0" u="none" strike="noStrike" kern="1200" cap="none" spc="0" normalizeH="0" baseline="0" noProof="0" dirty="0">
                <a:ln>
                  <a:noFill/>
                </a:ln>
                <a:solidFill>
                  <a:srgbClr val="7030A0"/>
                </a:solidFill>
                <a:effectLst/>
                <a:uLnTx/>
                <a:uFillTx/>
                <a:latin typeface="SassoonPrimaryInfant"/>
                <a:ea typeface="+mn-ea"/>
                <a:cs typeface="+mn-cs"/>
              </a:rPr>
              <a:t> book is this? (determiner)</a:t>
            </a:r>
          </a:p>
        </p:txBody>
      </p:sp>
      <p:sp>
        <p:nvSpPr>
          <p:cNvPr id="12" name="Title 1"/>
          <p:cNvSpPr txBox="1">
            <a:spLocks/>
          </p:cNvSpPr>
          <p:nvPr/>
        </p:nvSpPr>
        <p:spPr>
          <a:xfrm>
            <a:off x="2855640" y="1988840"/>
            <a:ext cx="2160240" cy="576064"/>
          </a:xfrm>
          <a:prstGeom prst="rect">
            <a:avLst/>
          </a:prstGeom>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contraction</a:t>
            </a:r>
          </a:p>
        </p:txBody>
      </p:sp>
      <p:sp>
        <p:nvSpPr>
          <p:cNvPr id="13" name="Title 1"/>
          <p:cNvSpPr txBox="1">
            <a:spLocks/>
          </p:cNvSpPr>
          <p:nvPr/>
        </p:nvSpPr>
        <p:spPr>
          <a:xfrm>
            <a:off x="6816080" y="1988840"/>
            <a:ext cx="2160240" cy="576064"/>
          </a:xfrm>
          <a:prstGeom prst="rect">
            <a:avLst/>
          </a:prstGeom>
        </p:spPr>
        <p:txBody>
          <a:bodyPr vert="horz" lIns="91440" tIns="45720" rIns="91440" bIns="45720" rtlCol="0" anchor="t">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SassoonPrimaryInfant"/>
                <a:ea typeface="+mn-ea"/>
                <a:cs typeface="+mn-cs"/>
              </a:rPr>
              <a:t>determiner</a:t>
            </a:r>
          </a:p>
        </p:txBody>
      </p:sp>
      <p:cxnSp>
        <p:nvCxnSpPr>
          <p:cNvPr id="14" name="Straight Arrow Connector 13"/>
          <p:cNvCxnSpPr>
            <a:stCxn id="12" idx="0"/>
          </p:cNvCxnSpPr>
          <p:nvPr/>
        </p:nvCxnSpPr>
        <p:spPr>
          <a:xfrm flipV="1">
            <a:off x="3935760" y="1484784"/>
            <a:ext cx="1296144"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7536160" y="1484784"/>
            <a:ext cx="36004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5419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etter-join Plus 8" panose="02000505000000020003" pitchFamily="50" charset="0"/>
              </a:rPr>
              <a:t>Task</a:t>
            </a:r>
            <a:br>
              <a:rPr lang="en-GB" dirty="0" smtClean="0">
                <a:latin typeface="Letter-join Plus 8" panose="02000505000000020003" pitchFamily="50" charset="0"/>
              </a:rPr>
            </a:br>
            <a:r>
              <a:rPr lang="en-GB" dirty="0" smtClean="0">
                <a:latin typeface="SassoonPrimaryInfant" panose="00000400000000000000" pitchFamily="2" charset="0"/>
              </a:rPr>
              <a:t>Use </a:t>
            </a:r>
            <a:r>
              <a:rPr lang="en-GB" b="1" u="sng" dirty="0" smtClean="0">
                <a:latin typeface="SassoonPrimaryInfant" panose="00000400000000000000" pitchFamily="2" charset="0"/>
              </a:rPr>
              <a:t>apostrophes</a:t>
            </a:r>
            <a:r>
              <a:rPr lang="en-GB" dirty="0">
                <a:latin typeface="SassoonPrimaryInfant" panose="00000400000000000000" pitchFamily="2" charset="0"/>
              </a:rPr>
              <a:t> </a:t>
            </a:r>
            <a:r>
              <a:rPr lang="en-GB" dirty="0" smtClean="0">
                <a:latin typeface="SassoonPrimaryInfant" panose="00000400000000000000" pitchFamily="2" charset="0"/>
              </a:rPr>
              <a:t>to correctly show possession.</a:t>
            </a:r>
            <a:endParaRPr lang="en-GB" dirty="0">
              <a:latin typeface="SassoonPrimaryInfant" panose="00000400000000000000" pitchFamily="2" charset="0"/>
            </a:endParaRPr>
          </a:p>
        </p:txBody>
      </p:sp>
      <p:pic>
        <p:nvPicPr>
          <p:cNvPr id="4" name="Picture 3"/>
          <p:cNvPicPr>
            <a:picLocks noChangeAspect="1"/>
          </p:cNvPicPr>
          <p:nvPr/>
        </p:nvPicPr>
        <p:blipFill>
          <a:blip r:embed="rId2"/>
          <a:stretch>
            <a:fillRect/>
          </a:stretch>
        </p:blipFill>
        <p:spPr>
          <a:xfrm>
            <a:off x="609600" y="3557955"/>
            <a:ext cx="3650874" cy="288973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103801" y="1662480"/>
            <a:ext cx="2037984" cy="2428496"/>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401165" y="1559109"/>
            <a:ext cx="2156681" cy="2248945"/>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6401165" y="3751385"/>
            <a:ext cx="3488644" cy="2696308"/>
          </a:xfrm>
          <a:prstGeom prst="rect">
            <a:avLst/>
          </a:prstGeom>
          <a:ln>
            <a:solidFill>
              <a:schemeClr val="tx1"/>
            </a:solidFill>
          </a:ln>
        </p:spPr>
      </p:pic>
      <p:sp>
        <p:nvSpPr>
          <p:cNvPr id="10" name="Content Placeholder 2"/>
          <p:cNvSpPr txBox="1">
            <a:spLocks/>
          </p:cNvSpPr>
          <p:nvPr/>
        </p:nvSpPr>
        <p:spPr>
          <a:xfrm>
            <a:off x="0" y="37299"/>
            <a:ext cx="2485292" cy="712978"/>
          </a:xfrm>
          <a:prstGeom prst="rect">
            <a:avLst/>
          </a:prstGeom>
          <a:solidFill>
            <a:srgbClr val="E6C069"/>
          </a:solidFill>
        </p:spPr>
        <p:txBody>
          <a:bodyPr vert="horz" lIns="91440" tIns="45720" rIns="91440" bIns="45720" rtlCol="0">
            <a:normAutofit fontScale="6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90170" marR="0" lvl="0" indent="0" algn="ctr" defTabSz="914400" rtl="0" eaLnBrk="1" fontAlgn="auto" latinLnBrk="0" hangingPunct="1">
              <a:lnSpc>
                <a:spcPct val="106000"/>
              </a:lnSpc>
              <a:spcBef>
                <a:spcPts val="1000"/>
              </a:spcBef>
              <a:spcAft>
                <a:spcPts val="800"/>
              </a:spcAft>
              <a:buClrTx/>
              <a:buSzTx/>
              <a:buFont typeface="Franklin Gothic Book" panose="020B0503020102020204" pitchFamily="34" charset="0"/>
              <a:buNone/>
              <a:tabLst>
                <a:tab pos="1890395" algn="l"/>
              </a:tabLst>
              <a:defRPr/>
            </a:pPr>
            <a:r>
              <a:rPr kumimoji="0" lang="en-GB" sz="3600" b="1" i="0" u="none" strike="noStrike" kern="1200" cap="none" spc="0" normalizeH="0" baseline="0" noProof="0" dirty="0" smtClean="0">
                <a:ln>
                  <a:noFill/>
                </a:ln>
                <a:solidFill>
                  <a:srgbClr val="191B0E"/>
                </a:solidFill>
                <a:effectLst/>
                <a:uLnTx/>
                <a:uFillTx/>
                <a:latin typeface="SassoonPrimaryInfant"/>
                <a:ea typeface="Calibri" panose="020F0502020204030204" pitchFamily="34" charset="0"/>
                <a:cs typeface="Times New Roman" panose="02020603050405020304" pitchFamily="18" charset="0"/>
              </a:rPr>
              <a:t>Word first, then apostrophe</a:t>
            </a:r>
            <a:endParaRPr kumimoji="0" lang="en-GB" sz="3600" b="1" i="0" u="none" strike="noStrike" kern="1200" cap="none" spc="0" normalizeH="0" baseline="0" noProof="0" dirty="0">
              <a:ln>
                <a:noFill/>
              </a:ln>
              <a:solidFill>
                <a:srgbClr val="191B0E"/>
              </a:solidFill>
              <a:effectLst/>
              <a:uLnTx/>
              <a:uFillTx/>
              <a:latin typeface="SassoonPrimaryInfan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97251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etter-join Plus 8" panose="02000505000000020003" pitchFamily="50" charset="0"/>
              </a:rPr>
              <a:t>Task</a:t>
            </a:r>
            <a:br>
              <a:rPr lang="en-GB" dirty="0" smtClean="0">
                <a:latin typeface="Letter-join Plus 8" panose="02000505000000020003" pitchFamily="50" charset="0"/>
              </a:rPr>
            </a:br>
            <a:r>
              <a:rPr lang="en-GB" dirty="0" smtClean="0">
                <a:latin typeface="SassoonPrimaryInfant" panose="00000400000000000000" pitchFamily="2" charset="0"/>
              </a:rPr>
              <a:t>Use </a:t>
            </a:r>
            <a:r>
              <a:rPr lang="en-GB" b="1" u="sng" dirty="0" smtClean="0">
                <a:latin typeface="SassoonPrimaryInfant" panose="00000400000000000000" pitchFamily="2" charset="0"/>
              </a:rPr>
              <a:t>apostrophes</a:t>
            </a:r>
            <a:r>
              <a:rPr lang="en-GB" dirty="0">
                <a:latin typeface="SassoonPrimaryInfant" panose="00000400000000000000" pitchFamily="2" charset="0"/>
              </a:rPr>
              <a:t> </a:t>
            </a:r>
            <a:r>
              <a:rPr lang="en-GB" dirty="0" smtClean="0">
                <a:latin typeface="SassoonPrimaryInfant" panose="00000400000000000000" pitchFamily="2" charset="0"/>
              </a:rPr>
              <a:t>to correctly show possession.</a:t>
            </a:r>
            <a:endParaRPr lang="en-GB" dirty="0">
              <a:latin typeface="SassoonPrimaryInfant" panose="00000400000000000000" pitchFamily="2" charset="0"/>
            </a:endParaRPr>
          </a:p>
        </p:txBody>
      </p:sp>
      <p:pic>
        <p:nvPicPr>
          <p:cNvPr id="4" name="Picture 3"/>
          <p:cNvPicPr>
            <a:picLocks noChangeAspect="1"/>
          </p:cNvPicPr>
          <p:nvPr/>
        </p:nvPicPr>
        <p:blipFill>
          <a:blip r:embed="rId2"/>
          <a:stretch>
            <a:fillRect/>
          </a:stretch>
        </p:blipFill>
        <p:spPr>
          <a:xfrm>
            <a:off x="609600" y="3557955"/>
            <a:ext cx="3650874" cy="288973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103801" y="1662480"/>
            <a:ext cx="2037984" cy="2428496"/>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401165" y="1559109"/>
            <a:ext cx="2156681" cy="2248945"/>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6354273" y="3751385"/>
            <a:ext cx="3488644" cy="2696308"/>
          </a:xfrm>
          <a:prstGeom prst="rect">
            <a:avLst/>
          </a:prstGeom>
          <a:ln>
            <a:solidFill>
              <a:schemeClr val="tx1"/>
            </a:solidFill>
          </a:ln>
        </p:spPr>
      </p:pic>
      <p:sp>
        <p:nvSpPr>
          <p:cNvPr id="8" name="Title 1"/>
          <p:cNvSpPr txBox="1">
            <a:spLocks/>
          </p:cNvSpPr>
          <p:nvPr/>
        </p:nvSpPr>
        <p:spPr>
          <a:xfrm>
            <a:off x="3217302" y="1662480"/>
            <a:ext cx="2113517" cy="1158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The </a:t>
            </a:r>
            <a:r>
              <a:rPr kumimoji="0" lang="en-GB" sz="4400" b="1"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boy</a:t>
            </a:r>
            <a:endParaRPr kumimoji="0" lang="en-GB" sz="4400" b="1"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9" name="Title 1"/>
          <p:cNvSpPr txBox="1">
            <a:spLocks/>
          </p:cNvSpPr>
          <p:nvPr/>
        </p:nvSpPr>
        <p:spPr>
          <a:xfrm>
            <a:off x="3227136" y="2245528"/>
            <a:ext cx="2113517" cy="1158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ball</a:t>
            </a:r>
            <a:endParaRPr kumimoji="0" lang="en-GB" sz="44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0" name="Title 1"/>
          <p:cNvSpPr txBox="1">
            <a:spLocks/>
          </p:cNvSpPr>
          <p:nvPr/>
        </p:nvSpPr>
        <p:spPr>
          <a:xfrm>
            <a:off x="4303838" y="5130993"/>
            <a:ext cx="2113517" cy="8521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ball</a:t>
            </a:r>
            <a:endParaRPr kumimoji="0" lang="en-GB" sz="44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1" name="Title 1"/>
          <p:cNvSpPr txBox="1">
            <a:spLocks/>
          </p:cNvSpPr>
          <p:nvPr/>
        </p:nvSpPr>
        <p:spPr>
          <a:xfrm>
            <a:off x="4225717" y="4077492"/>
            <a:ext cx="2113517" cy="115808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The </a:t>
            </a:r>
            <a:r>
              <a:rPr kumimoji="0" lang="en-GB" sz="4400" b="1"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boys</a:t>
            </a:r>
            <a:endParaRPr kumimoji="0" lang="en-GB" sz="4400" b="1"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2" name="Title 1"/>
          <p:cNvSpPr txBox="1">
            <a:spLocks/>
          </p:cNvSpPr>
          <p:nvPr/>
        </p:nvSpPr>
        <p:spPr>
          <a:xfrm>
            <a:off x="8833050" y="1525501"/>
            <a:ext cx="2113517" cy="1158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The </a:t>
            </a:r>
            <a:r>
              <a:rPr kumimoji="0" lang="en-GB" sz="4400" b="1"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girl</a:t>
            </a:r>
            <a:endParaRPr kumimoji="0" lang="en-GB" sz="4400" b="1"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3" name="Title 1"/>
          <p:cNvSpPr txBox="1">
            <a:spLocks/>
          </p:cNvSpPr>
          <p:nvPr/>
        </p:nvSpPr>
        <p:spPr>
          <a:xfrm>
            <a:off x="8833050" y="2297688"/>
            <a:ext cx="2113517" cy="115808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computer</a:t>
            </a:r>
            <a:endParaRPr kumimoji="0" lang="en-GB" sz="44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4" name="Title 1"/>
          <p:cNvSpPr txBox="1">
            <a:spLocks/>
          </p:cNvSpPr>
          <p:nvPr/>
        </p:nvSpPr>
        <p:spPr>
          <a:xfrm>
            <a:off x="9827879" y="4296817"/>
            <a:ext cx="2113517" cy="115808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The </a:t>
            </a:r>
            <a:r>
              <a:rPr kumimoji="0" lang="en-GB" sz="4400" b="1"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girls</a:t>
            </a:r>
            <a:endParaRPr kumimoji="0" lang="en-GB" sz="4400" b="1"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5" name="Title 1"/>
          <p:cNvSpPr txBox="1">
            <a:spLocks/>
          </p:cNvSpPr>
          <p:nvPr/>
        </p:nvSpPr>
        <p:spPr>
          <a:xfrm>
            <a:off x="9827879" y="5069004"/>
            <a:ext cx="2113517" cy="115808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computer</a:t>
            </a:r>
            <a:endParaRPr kumimoji="0" lang="en-GB" sz="44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
        <p:nvSpPr>
          <p:cNvPr id="16" name="Title 1"/>
          <p:cNvSpPr txBox="1">
            <a:spLocks/>
          </p:cNvSpPr>
          <p:nvPr/>
        </p:nvSpPr>
        <p:spPr>
          <a:xfrm>
            <a:off x="5186914" y="1726105"/>
            <a:ext cx="589878" cy="1158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’s</a:t>
            </a:r>
            <a:endParaRPr kumimoji="0" lang="en-GB" sz="4400" b="1" i="0" u="none" strike="noStrike" kern="1200" cap="none" spc="0" normalizeH="0" baseline="0" noProof="0" dirty="0">
              <a:ln>
                <a:noFill/>
              </a:ln>
              <a:solidFill>
                <a:srgbClr val="FF0000"/>
              </a:solidFill>
              <a:effectLst/>
              <a:uLnTx/>
              <a:uFillTx/>
              <a:latin typeface="SassoonPrimaryInfant" panose="00000400000000000000" pitchFamily="2" charset="0"/>
              <a:ea typeface="+mj-ea"/>
              <a:cs typeface="+mj-cs"/>
            </a:endParaRPr>
          </a:p>
        </p:txBody>
      </p:sp>
      <p:sp>
        <p:nvSpPr>
          <p:cNvPr id="17" name="Title 1"/>
          <p:cNvSpPr txBox="1">
            <a:spLocks/>
          </p:cNvSpPr>
          <p:nvPr/>
        </p:nvSpPr>
        <p:spPr>
          <a:xfrm>
            <a:off x="10699544" y="1525501"/>
            <a:ext cx="871396" cy="1158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’s</a:t>
            </a:r>
            <a:endParaRPr kumimoji="0" lang="en-GB" sz="4400" b="1" i="0" u="none" strike="noStrike" kern="1200" cap="none" spc="0" normalizeH="0" baseline="0" noProof="0" dirty="0">
              <a:ln>
                <a:noFill/>
              </a:ln>
              <a:solidFill>
                <a:srgbClr val="FF0000"/>
              </a:solidFill>
              <a:effectLst/>
              <a:uLnTx/>
              <a:uFillTx/>
              <a:latin typeface="SassoonPrimaryInfant" panose="00000400000000000000" pitchFamily="2" charset="0"/>
              <a:ea typeface="+mj-ea"/>
              <a:cs typeface="+mj-cs"/>
            </a:endParaRPr>
          </a:p>
        </p:txBody>
      </p:sp>
      <p:sp>
        <p:nvSpPr>
          <p:cNvPr id="18" name="Title 1"/>
          <p:cNvSpPr txBox="1">
            <a:spLocks/>
          </p:cNvSpPr>
          <p:nvPr/>
        </p:nvSpPr>
        <p:spPr>
          <a:xfrm>
            <a:off x="11388051" y="4489964"/>
            <a:ext cx="365778" cy="1158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a:t>
            </a:r>
            <a:endParaRPr kumimoji="0" lang="en-GB" sz="4400" b="1" i="0" u="none" strike="noStrike" kern="1200" cap="none" spc="0" normalizeH="0" baseline="0" noProof="0" dirty="0">
              <a:ln>
                <a:noFill/>
              </a:ln>
              <a:solidFill>
                <a:srgbClr val="FF0000"/>
              </a:solidFill>
              <a:effectLst/>
              <a:uLnTx/>
              <a:uFillTx/>
              <a:latin typeface="SassoonPrimaryInfant" panose="00000400000000000000" pitchFamily="2" charset="0"/>
              <a:ea typeface="+mj-ea"/>
              <a:cs typeface="+mj-cs"/>
            </a:endParaRPr>
          </a:p>
        </p:txBody>
      </p:sp>
      <p:sp>
        <p:nvSpPr>
          <p:cNvPr id="19" name="Title 1"/>
          <p:cNvSpPr txBox="1">
            <a:spLocks/>
          </p:cNvSpPr>
          <p:nvPr/>
        </p:nvSpPr>
        <p:spPr>
          <a:xfrm>
            <a:off x="5805608" y="4241141"/>
            <a:ext cx="365778" cy="1158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a:t>
            </a:r>
            <a:endParaRPr kumimoji="0" lang="en-GB" sz="4400" b="1" i="0" u="none" strike="noStrike" kern="1200" cap="none" spc="0" normalizeH="0" baseline="0" noProof="0" dirty="0">
              <a:ln>
                <a:noFill/>
              </a:ln>
              <a:solidFill>
                <a:srgbClr val="FF0000"/>
              </a:solidFill>
              <a:effectLst/>
              <a:uLnTx/>
              <a:uFillTx/>
              <a:latin typeface="SassoonPrimaryInfant" panose="00000400000000000000" pitchFamily="2" charset="0"/>
              <a:ea typeface="+mj-ea"/>
              <a:cs typeface="+mj-cs"/>
            </a:endParaRPr>
          </a:p>
        </p:txBody>
      </p:sp>
      <p:sp>
        <p:nvSpPr>
          <p:cNvPr id="20" name="Title 1"/>
          <p:cNvSpPr txBox="1">
            <a:spLocks/>
          </p:cNvSpPr>
          <p:nvPr/>
        </p:nvSpPr>
        <p:spPr>
          <a:xfrm>
            <a:off x="10058400" y="3229012"/>
            <a:ext cx="1924792" cy="847196"/>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It belongs to the </a:t>
            </a:r>
            <a:r>
              <a:rPr kumimoji="0" lang="en-GB" sz="4400" b="1" i="0" u="sng"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girl</a:t>
            </a:r>
            <a:endParaRPr kumimoji="0" lang="en-GB" sz="4400" b="1" i="0" u="sng" strike="noStrike" kern="1200" cap="none" spc="0" normalizeH="0" baseline="0" noProof="0" dirty="0">
              <a:ln>
                <a:noFill/>
              </a:ln>
              <a:solidFill>
                <a:srgbClr val="FF0000"/>
              </a:solidFill>
              <a:effectLst/>
              <a:uLnTx/>
              <a:uFillTx/>
              <a:latin typeface="SassoonPrimaryInfant" panose="00000400000000000000" pitchFamily="2" charset="0"/>
              <a:ea typeface="+mj-ea"/>
              <a:cs typeface="+mj-cs"/>
            </a:endParaRPr>
          </a:p>
        </p:txBody>
      </p:sp>
      <p:sp>
        <p:nvSpPr>
          <p:cNvPr id="21" name="Title 1"/>
          <p:cNvSpPr txBox="1">
            <a:spLocks/>
          </p:cNvSpPr>
          <p:nvPr/>
        </p:nvSpPr>
        <p:spPr>
          <a:xfrm>
            <a:off x="10172846" y="5958928"/>
            <a:ext cx="1924792" cy="847196"/>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It belongs to the </a:t>
            </a:r>
            <a:r>
              <a:rPr kumimoji="0" lang="en-GB" sz="4400" b="1" i="0" u="sng"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girls</a:t>
            </a:r>
            <a:endParaRPr kumimoji="0" lang="en-GB" sz="4400" b="1" i="0" u="sng" strike="noStrike" kern="1200" cap="none" spc="0" normalizeH="0" baseline="0" noProof="0" dirty="0">
              <a:ln>
                <a:noFill/>
              </a:ln>
              <a:solidFill>
                <a:srgbClr val="FF0000"/>
              </a:solidFill>
              <a:effectLst/>
              <a:uLnTx/>
              <a:uFillTx/>
              <a:latin typeface="SassoonPrimaryInfant" panose="00000400000000000000" pitchFamily="2" charset="0"/>
              <a:ea typeface="+mj-ea"/>
              <a:cs typeface="+mj-cs"/>
            </a:endParaRPr>
          </a:p>
        </p:txBody>
      </p:sp>
      <p:sp>
        <p:nvSpPr>
          <p:cNvPr id="22" name="Title 1"/>
          <p:cNvSpPr txBox="1">
            <a:spLocks/>
          </p:cNvSpPr>
          <p:nvPr/>
        </p:nvSpPr>
        <p:spPr>
          <a:xfrm>
            <a:off x="4307576" y="6005281"/>
            <a:ext cx="1924792" cy="847196"/>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It belongs to the </a:t>
            </a:r>
            <a:r>
              <a:rPr kumimoji="0" lang="en-GB" sz="4400" b="1" i="0" u="sng"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boys</a:t>
            </a:r>
            <a:endParaRPr kumimoji="0" lang="en-GB" sz="4400" b="1" i="0" u="sng" strike="noStrike" kern="1200" cap="none" spc="0" normalizeH="0" baseline="0" noProof="0" dirty="0">
              <a:ln>
                <a:noFill/>
              </a:ln>
              <a:solidFill>
                <a:srgbClr val="FF0000"/>
              </a:solidFill>
              <a:effectLst/>
              <a:uLnTx/>
              <a:uFillTx/>
              <a:latin typeface="SassoonPrimaryInfant" panose="00000400000000000000" pitchFamily="2" charset="0"/>
              <a:ea typeface="+mj-ea"/>
              <a:cs typeface="+mj-cs"/>
            </a:endParaRPr>
          </a:p>
        </p:txBody>
      </p:sp>
      <p:sp>
        <p:nvSpPr>
          <p:cNvPr id="23" name="Title 1"/>
          <p:cNvSpPr txBox="1">
            <a:spLocks/>
          </p:cNvSpPr>
          <p:nvPr/>
        </p:nvSpPr>
        <p:spPr>
          <a:xfrm>
            <a:off x="4382379" y="3166671"/>
            <a:ext cx="1924792" cy="847196"/>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It belongs to the </a:t>
            </a:r>
            <a:r>
              <a:rPr kumimoji="0" lang="en-GB" sz="4400" b="1" i="0" u="sng" strike="noStrike" kern="1200" cap="none" spc="0" normalizeH="0" baseline="0" noProof="0" dirty="0" smtClean="0">
                <a:ln>
                  <a:noFill/>
                </a:ln>
                <a:solidFill>
                  <a:srgbClr val="FF0000"/>
                </a:solidFill>
                <a:effectLst/>
                <a:uLnTx/>
                <a:uFillTx/>
                <a:latin typeface="SassoonPrimaryInfant" panose="00000400000000000000" pitchFamily="2" charset="0"/>
                <a:ea typeface="+mj-ea"/>
                <a:cs typeface="+mj-cs"/>
              </a:rPr>
              <a:t>boy</a:t>
            </a:r>
            <a:endParaRPr kumimoji="0" lang="en-GB" sz="4400" b="1" i="0" u="sng" strike="noStrike" kern="1200" cap="none" spc="0" normalizeH="0" baseline="0" noProof="0" dirty="0">
              <a:ln>
                <a:noFill/>
              </a:ln>
              <a:solidFill>
                <a:srgbClr val="FF0000"/>
              </a:solidFill>
              <a:effectLst/>
              <a:uLnTx/>
              <a:uFillTx/>
              <a:latin typeface="SassoonPrimaryInfant" panose="00000400000000000000" pitchFamily="2" charset="0"/>
              <a:ea typeface="+mj-ea"/>
              <a:cs typeface="+mj-cs"/>
            </a:endParaRPr>
          </a:p>
        </p:txBody>
      </p:sp>
      <p:sp>
        <p:nvSpPr>
          <p:cNvPr id="24" name="Content Placeholder 2"/>
          <p:cNvSpPr txBox="1">
            <a:spLocks/>
          </p:cNvSpPr>
          <p:nvPr/>
        </p:nvSpPr>
        <p:spPr>
          <a:xfrm>
            <a:off x="0" y="37299"/>
            <a:ext cx="2485292" cy="712978"/>
          </a:xfrm>
          <a:prstGeom prst="rect">
            <a:avLst/>
          </a:prstGeom>
          <a:solidFill>
            <a:srgbClr val="E6C069"/>
          </a:solidFill>
        </p:spPr>
        <p:txBody>
          <a:bodyPr vert="horz" lIns="91440" tIns="45720" rIns="91440" bIns="45720" rtlCol="0">
            <a:normAutofit fontScale="6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90170" marR="0" lvl="0" indent="0" algn="ctr" defTabSz="914400" rtl="0" eaLnBrk="1" fontAlgn="auto" latinLnBrk="0" hangingPunct="1">
              <a:lnSpc>
                <a:spcPct val="106000"/>
              </a:lnSpc>
              <a:spcBef>
                <a:spcPts val="1000"/>
              </a:spcBef>
              <a:spcAft>
                <a:spcPts val="800"/>
              </a:spcAft>
              <a:buClrTx/>
              <a:buSzTx/>
              <a:buFont typeface="Franklin Gothic Book" panose="020B0503020102020204" pitchFamily="34" charset="0"/>
              <a:buNone/>
              <a:tabLst>
                <a:tab pos="1890395" algn="l"/>
              </a:tabLst>
              <a:defRPr/>
            </a:pPr>
            <a:r>
              <a:rPr kumimoji="0" lang="en-GB" sz="3600" b="1" i="0" u="none" strike="noStrike" kern="1200" cap="none" spc="0" normalizeH="0" baseline="0" noProof="0" dirty="0" smtClean="0">
                <a:ln>
                  <a:noFill/>
                </a:ln>
                <a:solidFill>
                  <a:srgbClr val="191B0E"/>
                </a:solidFill>
                <a:effectLst/>
                <a:uLnTx/>
                <a:uFillTx/>
                <a:latin typeface="SassoonPrimaryInfant"/>
                <a:ea typeface="Calibri" panose="020F0502020204030204" pitchFamily="34" charset="0"/>
                <a:cs typeface="Times New Roman" panose="02020603050405020304" pitchFamily="18" charset="0"/>
              </a:rPr>
              <a:t>Word first, then apostrophe</a:t>
            </a:r>
            <a:endParaRPr kumimoji="0" lang="en-GB" sz="3600" b="1" i="0" u="none" strike="noStrike" kern="1200" cap="none" spc="0" normalizeH="0" baseline="0" noProof="0" dirty="0">
              <a:ln>
                <a:noFill/>
              </a:ln>
              <a:solidFill>
                <a:srgbClr val="191B0E"/>
              </a:solidFill>
              <a:effectLst/>
              <a:uLnTx/>
              <a:uFillTx/>
              <a:latin typeface="SassoonPrimaryInfan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45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Semicolons and Colons</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45984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240465" y="274638"/>
            <a:ext cx="9711070" cy="994122"/>
          </a:xfrm>
        </p:spPr>
        <p:txBody>
          <a:bodyPr>
            <a:normAutofit/>
          </a:bodyPr>
          <a:lstStyle/>
          <a:p>
            <a:r>
              <a:rPr lang="en-GB" sz="4000" dirty="0"/>
              <a:t>Semicolons (between two main clauses)</a:t>
            </a:r>
          </a:p>
        </p:txBody>
      </p:sp>
      <p:sp>
        <p:nvSpPr>
          <p:cNvPr id="16388" name="Rectangle 3"/>
          <p:cNvSpPr>
            <a:spLocks noGrp="1" noChangeArrowheads="1"/>
          </p:cNvSpPr>
          <p:nvPr>
            <p:ph type="body" idx="1"/>
          </p:nvPr>
        </p:nvSpPr>
        <p:spPr>
          <a:xfrm>
            <a:off x="1020726" y="1124744"/>
            <a:ext cx="10823944" cy="5544344"/>
          </a:xfrm>
        </p:spPr>
        <p:txBody>
          <a:bodyPr>
            <a:noAutofit/>
          </a:bodyPr>
          <a:lstStyle/>
          <a:p>
            <a:pPr>
              <a:buNone/>
            </a:pPr>
            <a:r>
              <a:rPr lang="en-GB" sz="2600" dirty="0" smtClean="0">
                <a:solidFill>
                  <a:srgbClr val="7030A0"/>
                </a:solidFill>
              </a:rPr>
              <a:t>Semicolons can be used instead of full stops. </a:t>
            </a:r>
          </a:p>
          <a:p>
            <a:pPr>
              <a:buNone/>
            </a:pPr>
            <a:r>
              <a:rPr lang="en-GB" sz="2600" dirty="0" smtClean="0"/>
              <a:t>They separate parts of a sentence that could make sense by themselves but are linked together.</a:t>
            </a:r>
          </a:p>
          <a:p>
            <a:pPr>
              <a:buNone/>
            </a:pPr>
            <a:endParaRPr lang="en-GB" sz="2600" dirty="0" smtClean="0"/>
          </a:p>
          <a:p>
            <a:pPr>
              <a:buNone/>
            </a:pPr>
            <a:r>
              <a:rPr lang="en-GB" sz="3600" dirty="0" smtClean="0"/>
              <a:t>I like pizza</a:t>
            </a:r>
            <a:r>
              <a:rPr lang="en-GB" sz="3600" b="1" dirty="0" smtClean="0"/>
              <a:t>.</a:t>
            </a:r>
            <a:r>
              <a:rPr lang="en-GB" sz="3600" dirty="0" smtClean="0"/>
              <a:t> The tomato sauce is delicious</a:t>
            </a:r>
            <a:r>
              <a:rPr lang="en-GB" sz="3600" b="1" dirty="0" smtClean="0"/>
              <a:t>.</a:t>
            </a:r>
          </a:p>
          <a:p>
            <a:pPr>
              <a:buNone/>
            </a:pPr>
            <a:r>
              <a:rPr lang="en-GB" sz="3600" dirty="0" smtClean="0"/>
              <a:t>I like pizza</a:t>
            </a:r>
            <a:r>
              <a:rPr lang="en-GB" sz="3600" b="1" dirty="0" smtClean="0">
                <a:solidFill>
                  <a:srgbClr val="FF0000"/>
                </a:solidFill>
              </a:rPr>
              <a:t>;</a:t>
            </a:r>
            <a:r>
              <a:rPr lang="en-GB" sz="3600" dirty="0" smtClean="0">
                <a:solidFill>
                  <a:srgbClr val="FF0000"/>
                </a:solidFill>
              </a:rPr>
              <a:t> </a:t>
            </a:r>
            <a:r>
              <a:rPr lang="en-GB" sz="3600" dirty="0" smtClean="0"/>
              <a:t>the tomato sauce is delicious</a:t>
            </a:r>
            <a:r>
              <a:rPr lang="en-GB" sz="3600" b="1" dirty="0" smtClean="0"/>
              <a:t>.</a:t>
            </a:r>
          </a:p>
          <a:p>
            <a:pPr>
              <a:buNone/>
            </a:pPr>
            <a:endParaRPr lang="en-GB" sz="2600" dirty="0" smtClean="0"/>
          </a:p>
          <a:p>
            <a:pPr>
              <a:buNone/>
            </a:pPr>
            <a:r>
              <a:rPr lang="en-GB" sz="2600" dirty="0" smtClean="0">
                <a:solidFill>
                  <a:srgbClr val="7030A0"/>
                </a:solidFill>
              </a:rPr>
              <a:t>These are two independent (main) clauses that are relevant to each other.</a:t>
            </a:r>
          </a:p>
          <a:p>
            <a:pPr>
              <a:buNone/>
            </a:pPr>
            <a:r>
              <a:rPr lang="en-GB" sz="2600" dirty="0" smtClean="0">
                <a:solidFill>
                  <a:srgbClr val="0070C0"/>
                </a:solidFill>
              </a:rPr>
              <a:t>Think of your semicolon like a knife; you are chopping your sentence in half.</a:t>
            </a:r>
          </a:p>
        </p:txBody>
      </p:sp>
    </p:spTree>
    <p:extLst>
      <p:ext uri="{BB962C8B-B14F-4D97-AF65-F5344CB8AC3E}">
        <p14:creationId xmlns:p14="http://schemas.microsoft.com/office/powerpoint/2010/main" val="326247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36" y="215094"/>
            <a:ext cx="11074485" cy="3186028"/>
          </a:xfrm>
        </p:spPr>
        <p:txBody>
          <a:bodyPr anchor="t">
            <a:noAutofit/>
          </a:bodyPr>
          <a:lstStyle/>
          <a:p>
            <a:pPr algn="l"/>
            <a:r>
              <a:rPr lang="en-GB" sz="3600" dirty="0" smtClean="0">
                <a:solidFill>
                  <a:srgbClr val="7030A0"/>
                </a:solidFill>
                <a:latin typeface="SassoonPrimaryInfant" panose="00000400000000000000" pitchFamily="2" charset="0"/>
              </a:rPr>
              <a:t> </a:t>
            </a:r>
            <a:r>
              <a:rPr lang="en-GB" sz="3600" dirty="0">
                <a:solidFill>
                  <a:srgbClr val="7030A0"/>
                </a:solidFill>
                <a:latin typeface="SassoonPrimaryInfant" panose="00000400000000000000" pitchFamily="2" charset="0"/>
              </a:rPr>
              <a:t>Miss Thomas </a:t>
            </a:r>
            <a:r>
              <a:rPr lang="en-GB" sz="3600" u="sng" dirty="0">
                <a:solidFill>
                  <a:srgbClr val="7030A0"/>
                </a:solidFill>
                <a:latin typeface="SassoonPrimaryInfant" panose="00000400000000000000" pitchFamily="2" charset="0"/>
              </a:rPr>
              <a:t>is</a:t>
            </a:r>
            <a:r>
              <a:rPr lang="en-GB" sz="3600" dirty="0">
                <a:solidFill>
                  <a:srgbClr val="7030A0"/>
                </a:solidFill>
                <a:latin typeface="SassoonPrimaryInfant" panose="00000400000000000000" pitchFamily="2" charset="0"/>
              </a:rPr>
              <a:t> happy today. She </a:t>
            </a:r>
            <a:r>
              <a:rPr lang="en-GB" sz="3600" u="sng" dirty="0">
                <a:solidFill>
                  <a:srgbClr val="7030A0"/>
                </a:solidFill>
                <a:latin typeface="SassoonPrimaryInfant" panose="00000400000000000000" pitchFamily="2" charset="0"/>
              </a:rPr>
              <a:t>skips</a:t>
            </a:r>
            <a:r>
              <a:rPr lang="en-GB" sz="3600" dirty="0">
                <a:solidFill>
                  <a:srgbClr val="7030A0"/>
                </a:solidFill>
                <a:latin typeface="SassoonPrimaryInfant" panose="00000400000000000000" pitchFamily="2" charset="0"/>
              </a:rPr>
              <a:t> around the classroom. She </a:t>
            </a:r>
            <a:r>
              <a:rPr lang="en-GB" sz="3600" u="sng" dirty="0">
                <a:solidFill>
                  <a:srgbClr val="7030A0"/>
                </a:solidFill>
                <a:latin typeface="SassoonPrimaryInfant" panose="00000400000000000000" pitchFamily="2" charset="0"/>
              </a:rPr>
              <a:t>plays</a:t>
            </a:r>
            <a:r>
              <a:rPr lang="en-GB" sz="3600" dirty="0">
                <a:solidFill>
                  <a:srgbClr val="7030A0"/>
                </a:solidFill>
                <a:latin typeface="SassoonPrimaryInfant" panose="00000400000000000000" pitchFamily="2" charset="0"/>
              </a:rPr>
              <a:t> the ukulele and </a:t>
            </a:r>
            <a:r>
              <a:rPr lang="en-GB" sz="3600" u="sng" dirty="0">
                <a:solidFill>
                  <a:srgbClr val="7030A0"/>
                </a:solidFill>
                <a:latin typeface="SassoonPrimaryInfant" panose="00000400000000000000" pitchFamily="2" charset="0"/>
              </a:rPr>
              <a:t>speaks</a:t>
            </a:r>
            <a:r>
              <a:rPr lang="en-GB" sz="3600" dirty="0">
                <a:solidFill>
                  <a:srgbClr val="7030A0"/>
                </a:solidFill>
                <a:latin typeface="SassoonPrimaryInfant" panose="00000400000000000000" pitchFamily="2" charset="0"/>
              </a:rPr>
              <a:t> in a bright, upbeat voice.</a:t>
            </a:r>
            <a:r>
              <a:rPr lang="en-GB" sz="3600" dirty="0">
                <a:latin typeface="SassoonPrimaryInfant" panose="00000400000000000000" pitchFamily="2" charset="0"/>
              </a:rPr>
              <a:t> </a:t>
            </a:r>
            <a:br>
              <a:rPr lang="en-GB" sz="3600" dirty="0">
                <a:latin typeface="SassoonPrimaryInfant" panose="00000400000000000000" pitchFamily="2" charset="0"/>
              </a:rPr>
            </a:br>
            <a:r>
              <a:rPr lang="en-GB" sz="3600" dirty="0">
                <a:latin typeface="SassoonPrimaryInfant" panose="00000400000000000000" pitchFamily="2" charset="0"/>
              </a:rPr>
              <a:t/>
            </a:r>
            <a:br>
              <a:rPr lang="en-GB" sz="3600" dirty="0">
                <a:latin typeface="SassoonPrimaryInfant" panose="00000400000000000000" pitchFamily="2" charset="0"/>
              </a:rPr>
            </a:br>
            <a:r>
              <a:rPr lang="en-GB" sz="3600" dirty="0">
                <a:latin typeface="SassoonPrimaryInfant" panose="00000400000000000000" pitchFamily="2" charset="0"/>
              </a:rPr>
              <a:t>This is written in </a:t>
            </a:r>
            <a:r>
              <a:rPr lang="en-GB" sz="3600" u="sng" dirty="0">
                <a:latin typeface="SassoonPrimaryInfant" panose="00000400000000000000" pitchFamily="2" charset="0"/>
              </a:rPr>
              <a:t>simple present</a:t>
            </a:r>
            <a:r>
              <a:rPr lang="en-GB" sz="3600" dirty="0">
                <a:latin typeface="SassoonPrimaryInfant" panose="00000400000000000000" pitchFamily="2" charset="0"/>
              </a:rPr>
              <a:t>. There is only </a:t>
            </a:r>
            <a:r>
              <a:rPr lang="en-GB" sz="3600" b="1" u="sng" dirty="0">
                <a:latin typeface="SassoonPrimaryInfant" panose="00000400000000000000" pitchFamily="2" charset="0"/>
              </a:rPr>
              <a:t>one</a:t>
            </a:r>
            <a:r>
              <a:rPr lang="en-GB" sz="3600" dirty="0">
                <a:latin typeface="SassoonPrimaryInfant" panose="00000400000000000000" pitchFamily="2" charset="0"/>
              </a:rPr>
              <a:t> verb.</a:t>
            </a:r>
          </a:p>
        </p:txBody>
      </p:sp>
      <p:sp>
        <p:nvSpPr>
          <p:cNvPr id="3" name="Title 1"/>
          <p:cNvSpPr txBox="1">
            <a:spLocks/>
          </p:cNvSpPr>
          <p:nvPr/>
        </p:nvSpPr>
        <p:spPr>
          <a:xfrm>
            <a:off x="1868909" y="3200399"/>
            <a:ext cx="8136904" cy="3401123"/>
          </a:xfrm>
          <a:prstGeom prst="rect">
            <a:avLst/>
          </a:prstGeom>
          <a:solidFill>
            <a:schemeClr val="accent5">
              <a:lumMod val="20000"/>
              <a:lumOff val="80000"/>
            </a:schemeClr>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We are going to learn about three types of tense: </a:t>
            </a: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simple</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t>
            </a: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perfect</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and </a:t>
            </a:r>
            <a:r>
              <a:rPr kumimoji="0" lang="en-GB" sz="3600" b="0" i="0" u="sng"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progressive</a:t>
            </a: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a:t>
            </a:r>
            <a:b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t/>
            </a:r>
            <a:br>
              <a:rPr kumimoji="0" lang="en-GB" sz="3600" b="0" i="0" u="none" strike="noStrike" kern="1200" cap="none" spc="0" normalizeH="0" baseline="0" noProof="0" dirty="0" smtClean="0">
                <a:ln>
                  <a:noFill/>
                </a:ln>
                <a:solidFill>
                  <a:prstClr val="black"/>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ONE VERB		TWO VERBS</a:t>
            </a:r>
            <a:b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Simple			Perfect</a:t>
            </a:r>
            <a:b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br>
            <a:r>
              <a:rPr kumimoji="0" lang="en-GB" sz="3600" b="0" i="0" u="none" strike="noStrike" kern="1200" cap="none" spc="0" normalizeH="0" baseline="0" noProof="0" dirty="0" smtClean="0">
                <a:ln>
                  <a:noFill/>
                </a:ln>
                <a:solidFill>
                  <a:srgbClr val="7030A0"/>
                </a:solidFill>
                <a:effectLst/>
                <a:uLnTx/>
                <a:uFillTx/>
                <a:latin typeface="SassoonPrimaryInfant" panose="00000400000000000000" pitchFamily="2" charset="0"/>
                <a:ea typeface="+mj-ea"/>
                <a:cs typeface="+mj-cs"/>
              </a:rPr>
              <a:t>				Progressive	</a:t>
            </a:r>
            <a:endParaRPr kumimoji="0" lang="en-GB" sz="3600" b="0" i="0" u="none" strike="noStrike" kern="1200" cap="none" spc="0" normalizeH="0" baseline="0" noProof="0" dirty="0">
              <a:ln>
                <a:noFill/>
              </a:ln>
              <a:solidFill>
                <a:prstClr val="black"/>
              </a:solidFill>
              <a:effectLst/>
              <a:uLnTx/>
              <a:uFillTx/>
              <a:latin typeface="SassoonPrimaryInfant" panose="00000400000000000000" pitchFamily="2" charset="0"/>
              <a:ea typeface="+mj-ea"/>
              <a:cs typeface="+mj-cs"/>
            </a:endParaRPr>
          </a:p>
        </p:txBody>
      </p:sp>
    </p:spTree>
    <p:extLst>
      <p:ext uri="{BB962C8B-B14F-4D97-AF65-F5344CB8AC3E}">
        <p14:creationId xmlns:p14="http://schemas.microsoft.com/office/powerpoint/2010/main" val="17353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460205" y="349066"/>
            <a:ext cx="8229600" cy="994122"/>
          </a:xfrm>
        </p:spPr>
        <p:txBody>
          <a:bodyPr>
            <a:normAutofit/>
          </a:bodyPr>
          <a:lstStyle/>
          <a:p>
            <a:pPr eaLnBrk="1" hangingPunct="1"/>
            <a:r>
              <a:rPr lang="en-GB" sz="4000" dirty="0" smtClean="0"/>
              <a:t>Semicolons</a:t>
            </a:r>
            <a:endParaRPr lang="en-GB" sz="4000" dirty="0"/>
          </a:p>
        </p:txBody>
      </p:sp>
      <p:sp>
        <p:nvSpPr>
          <p:cNvPr id="16388" name="Rectangle 3"/>
          <p:cNvSpPr>
            <a:spLocks noGrp="1" noChangeArrowheads="1"/>
          </p:cNvSpPr>
          <p:nvPr>
            <p:ph type="body" idx="1"/>
          </p:nvPr>
        </p:nvSpPr>
        <p:spPr>
          <a:xfrm>
            <a:off x="1010093" y="1556792"/>
            <a:ext cx="10233478" cy="5112296"/>
          </a:xfrm>
        </p:spPr>
        <p:txBody>
          <a:bodyPr>
            <a:normAutofit/>
          </a:bodyPr>
          <a:lstStyle/>
          <a:p>
            <a:pPr>
              <a:buNone/>
            </a:pPr>
            <a:r>
              <a:rPr lang="en-GB" sz="3200" dirty="0" smtClean="0">
                <a:solidFill>
                  <a:srgbClr val="7030A0"/>
                </a:solidFill>
              </a:rPr>
              <a:t>If items in a list are </a:t>
            </a:r>
            <a:r>
              <a:rPr lang="en-GB" sz="3200" u="sng" dirty="0" smtClean="0">
                <a:solidFill>
                  <a:srgbClr val="7030A0"/>
                </a:solidFill>
              </a:rPr>
              <a:t>long</a:t>
            </a:r>
            <a:r>
              <a:rPr lang="en-GB" sz="3200" dirty="0" smtClean="0">
                <a:solidFill>
                  <a:srgbClr val="7030A0"/>
                </a:solidFill>
              </a:rPr>
              <a:t> items, we might also use a semicolon instead of a comma to avoid confusion.</a:t>
            </a:r>
          </a:p>
          <a:p>
            <a:pPr>
              <a:buNone/>
            </a:pPr>
            <a:endParaRPr lang="en-GB" sz="3200" dirty="0" smtClean="0">
              <a:solidFill>
                <a:srgbClr val="7030A0"/>
              </a:solidFill>
            </a:endParaRPr>
          </a:p>
          <a:p>
            <a:pPr>
              <a:buNone/>
            </a:pPr>
            <a:r>
              <a:rPr lang="en-GB" sz="3200" dirty="0" smtClean="0"/>
              <a:t>Our school is known for the quality of the teaching, especially in English</a:t>
            </a:r>
            <a:r>
              <a:rPr lang="en-GB" sz="3200" b="1" dirty="0" smtClean="0">
                <a:solidFill>
                  <a:srgbClr val="FF0000"/>
                </a:solidFill>
              </a:rPr>
              <a:t>;</a:t>
            </a:r>
            <a:r>
              <a:rPr lang="en-GB" sz="3200" b="1" dirty="0" smtClean="0"/>
              <a:t> </a:t>
            </a:r>
            <a:r>
              <a:rPr lang="en-GB" sz="3200" dirty="0" smtClean="0"/>
              <a:t>the healthy and appealing food</a:t>
            </a:r>
            <a:r>
              <a:rPr lang="en-GB" sz="3200" b="1" dirty="0" smtClean="0">
                <a:solidFill>
                  <a:srgbClr val="FF0000"/>
                </a:solidFill>
              </a:rPr>
              <a:t>;</a:t>
            </a:r>
            <a:r>
              <a:rPr lang="en-GB" sz="3200" dirty="0" smtClean="0"/>
              <a:t> the intelligence and helpfulness of the students</a:t>
            </a:r>
            <a:r>
              <a:rPr lang="en-GB" sz="3200" b="1" dirty="0" smtClean="0">
                <a:solidFill>
                  <a:srgbClr val="FF0000"/>
                </a:solidFill>
              </a:rPr>
              <a:t>;</a:t>
            </a:r>
            <a:r>
              <a:rPr lang="en-GB" sz="3200" dirty="0" smtClean="0"/>
              <a:t> and its beautiful field.</a:t>
            </a:r>
          </a:p>
        </p:txBody>
      </p:sp>
    </p:spTree>
    <p:extLst>
      <p:ext uri="{BB962C8B-B14F-4D97-AF65-F5344CB8AC3E}">
        <p14:creationId xmlns:p14="http://schemas.microsoft.com/office/powerpoint/2010/main" val="21261540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994122"/>
          </a:xfrm>
        </p:spPr>
        <p:txBody>
          <a:bodyPr>
            <a:normAutofit/>
          </a:bodyPr>
          <a:lstStyle/>
          <a:p>
            <a:pPr eaLnBrk="1" hangingPunct="1"/>
            <a:r>
              <a:rPr lang="en-GB" sz="4000" dirty="0" smtClean="0"/>
              <a:t>Colons (after a main clause)</a:t>
            </a:r>
            <a:endParaRPr lang="en-GB" sz="4000" dirty="0"/>
          </a:p>
        </p:txBody>
      </p:sp>
      <p:sp>
        <p:nvSpPr>
          <p:cNvPr id="16388" name="Rectangle 3"/>
          <p:cNvSpPr>
            <a:spLocks noGrp="1" noChangeArrowheads="1"/>
          </p:cNvSpPr>
          <p:nvPr>
            <p:ph type="body" idx="1"/>
          </p:nvPr>
        </p:nvSpPr>
        <p:spPr>
          <a:xfrm>
            <a:off x="1020726" y="1268760"/>
            <a:ext cx="10212212" cy="5400328"/>
          </a:xfrm>
        </p:spPr>
        <p:txBody>
          <a:bodyPr>
            <a:normAutofit/>
          </a:bodyPr>
          <a:lstStyle/>
          <a:p>
            <a:pPr>
              <a:buNone/>
            </a:pPr>
            <a:r>
              <a:rPr lang="en-GB" sz="2800" dirty="0" smtClean="0">
                <a:solidFill>
                  <a:srgbClr val="0070C0"/>
                </a:solidFill>
              </a:rPr>
              <a:t>They are the “ta </a:t>
            </a:r>
            <a:r>
              <a:rPr lang="en-GB" sz="2800" dirty="0" err="1" smtClean="0">
                <a:solidFill>
                  <a:srgbClr val="0070C0"/>
                </a:solidFill>
              </a:rPr>
              <a:t>daaah</a:t>
            </a:r>
            <a:r>
              <a:rPr lang="en-GB" sz="2800" dirty="0" smtClean="0">
                <a:solidFill>
                  <a:srgbClr val="0070C0"/>
                </a:solidFill>
              </a:rPr>
              <a:t>!” of punctuation. </a:t>
            </a:r>
            <a:br>
              <a:rPr lang="en-GB" sz="2800" dirty="0" smtClean="0">
                <a:solidFill>
                  <a:srgbClr val="0070C0"/>
                </a:solidFill>
              </a:rPr>
            </a:br>
            <a:r>
              <a:rPr lang="en-GB" sz="2800" dirty="0" smtClean="0">
                <a:solidFill>
                  <a:srgbClr val="0070C0"/>
                </a:solidFill>
              </a:rPr>
              <a:t>They are just about to show you something!</a:t>
            </a:r>
          </a:p>
          <a:p>
            <a:pPr>
              <a:buNone/>
            </a:pPr>
            <a:r>
              <a:rPr lang="en-GB" sz="2800" dirty="0" smtClean="0">
                <a:solidFill>
                  <a:srgbClr val="7030A0"/>
                </a:solidFill>
              </a:rPr>
              <a:t>Colons can be used to introduce lists. </a:t>
            </a:r>
          </a:p>
          <a:p>
            <a:pPr>
              <a:buNone/>
            </a:pPr>
            <a:r>
              <a:rPr lang="en-GB" sz="2800" dirty="0" smtClean="0"/>
              <a:t>These are the things I bought</a:t>
            </a:r>
            <a:r>
              <a:rPr lang="en-GB" sz="2800" b="1" dirty="0" smtClean="0">
                <a:solidFill>
                  <a:srgbClr val="FF0000"/>
                </a:solidFill>
              </a:rPr>
              <a:t>:</a:t>
            </a:r>
            <a:r>
              <a:rPr lang="en-GB" sz="2800" dirty="0" smtClean="0"/>
              <a:t> apples, pears and bananas.</a:t>
            </a:r>
          </a:p>
          <a:p>
            <a:pPr>
              <a:buNone/>
            </a:pPr>
            <a:endParaRPr lang="en-GB" sz="2800" dirty="0" smtClean="0"/>
          </a:p>
          <a:p>
            <a:pPr>
              <a:buNone/>
            </a:pPr>
            <a:endParaRPr lang="en-GB" sz="2800" dirty="0" smtClean="0">
              <a:solidFill>
                <a:srgbClr val="7030A0"/>
              </a:solidFill>
            </a:endParaRPr>
          </a:p>
          <a:p>
            <a:pPr>
              <a:buNone/>
            </a:pPr>
            <a:endParaRPr lang="en-GB" sz="2800" dirty="0" smtClean="0"/>
          </a:p>
          <a:p>
            <a:pPr>
              <a:buNone/>
            </a:pPr>
            <a:endParaRPr lang="en-GB" sz="2800" dirty="0" smtClean="0"/>
          </a:p>
          <a:p>
            <a:pPr>
              <a:buNone/>
            </a:pPr>
            <a:endParaRPr lang="en-GB" sz="2800" dirty="0" smtClean="0">
              <a:solidFill>
                <a:srgbClr val="7030A0"/>
              </a:solidFill>
            </a:endParaRPr>
          </a:p>
        </p:txBody>
      </p:sp>
      <p:sp>
        <p:nvSpPr>
          <p:cNvPr id="4" name="Rectangle 3"/>
          <p:cNvSpPr txBox="1">
            <a:spLocks noChangeArrowheads="1"/>
          </p:cNvSpPr>
          <p:nvPr/>
        </p:nvSpPr>
        <p:spPr>
          <a:xfrm>
            <a:off x="1148315" y="3615070"/>
            <a:ext cx="10430539" cy="2873537"/>
          </a:xfrm>
          <a:prstGeom prst="rect">
            <a:avLst/>
          </a:prstGeom>
          <a:solidFill>
            <a:srgbClr val="FFFF00"/>
          </a:solidFill>
        </p:spPr>
        <p:txBody>
          <a:bodyPr vert="horz" lIns="91440" tIns="45720" rIns="91440" bIns="45720" rtlCol="0">
            <a:normAutofit fontScale="85000" lnSpcReduction="20000"/>
          </a:bodyPr>
          <a:lstStyle/>
          <a:p>
            <a:pPr marL="342900" indent="-342900" defTabSz="914400">
              <a:spcBef>
                <a:spcPct val="20000"/>
              </a:spcBef>
              <a:defRPr/>
            </a:pPr>
            <a:r>
              <a:rPr lang="en-GB" sz="3200" dirty="0">
                <a:solidFill>
                  <a:prstClr val="black"/>
                </a:solidFill>
              </a:rPr>
              <a:t>Colons should only be used if the clause before it makes sense on its own.  </a:t>
            </a:r>
          </a:p>
          <a:p>
            <a:pPr marL="342900" indent="-342900" defTabSz="914400">
              <a:spcBef>
                <a:spcPct val="20000"/>
              </a:spcBef>
              <a:defRPr/>
            </a:pPr>
            <a:r>
              <a:rPr lang="en-GB" sz="3200" dirty="0">
                <a:solidFill>
                  <a:srgbClr val="1F497D"/>
                </a:solidFill>
              </a:rPr>
              <a:t>E.g. </a:t>
            </a:r>
            <a:r>
              <a:rPr lang="en-GB" sz="3200" dirty="0">
                <a:solidFill>
                  <a:srgbClr val="7030A0"/>
                </a:solidFill>
              </a:rPr>
              <a:t>You will need apples , pears and bananas</a:t>
            </a:r>
            <a:r>
              <a:rPr lang="en-GB" sz="3200" dirty="0">
                <a:solidFill>
                  <a:prstClr val="black"/>
                </a:solidFill>
              </a:rPr>
              <a:t>.</a:t>
            </a:r>
          </a:p>
          <a:p>
            <a:pPr marL="342900" indent="-342900" defTabSz="914400">
              <a:spcBef>
                <a:spcPct val="20000"/>
              </a:spcBef>
              <a:defRPr/>
            </a:pPr>
            <a:r>
              <a:rPr lang="en-GB" sz="3200" dirty="0">
                <a:solidFill>
                  <a:prstClr val="black"/>
                </a:solidFill>
              </a:rPr>
              <a:t>This is one </a:t>
            </a:r>
            <a:r>
              <a:rPr lang="en-GB" sz="3200" b="1" dirty="0">
                <a:solidFill>
                  <a:prstClr val="black"/>
                </a:solidFill>
              </a:rPr>
              <a:t>main, independent</a:t>
            </a:r>
            <a:r>
              <a:rPr lang="en-GB" sz="3200" dirty="0">
                <a:solidFill>
                  <a:prstClr val="black"/>
                </a:solidFill>
              </a:rPr>
              <a:t> clause so don’t interrupt it with a colon.</a:t>
            </a:r>
          </a:p>
          <a:p>
            <a:pPr marL="342900" indent="-342900" defTabSz="914400">
              <a:spcBef>
                <a:spcPct val="20000"/>
              </a:spcBef>
              <a:defRPr/>
            </a:pPr>
            <a:endParaRPr lang="en-GB" sz="3200" dirty="0">
              <a:solidFill>
                <a:prstClr val="black"/>
              </a:solidFill>
            </a:endParaRPr>
          </a:p>
          <a:p>
            <a:pPr marL="342900" indent="-342900" defTabSz="914400">
              <a:spcBef>
                <a:spcPct val="20000"/>
              </a:spcBef>
              <a:defRPr/>
            </a:pPr>
            <a:r>
              <a:rPr lang="en-GB" sz="3200" dirty="0">
                <a:solidFill>
                  <a:srgbClr val="7030A0"/>
                </a:solidFill>
              </a:rPr>
              <a:t>I like some fruit</a:t>
            </a:r>
            <a:r>
              <a:rPr lang="en-GB" sz="3200" b="1" dirty="0">
                <a:solidFill>
                  <a:srgbClr val="7030A0"/>
                </a:solidFill>
              </a:rPr>
              <a:t>:</a:t>
            </a:r>
            <a:r>
              <a:rPr lang="en-GB" sz="3200" dirty="0">
                <a:solidFill>
                  <a:srgbClr val="7030A0"/>
                </a:solidFill>
              </a:rPr>
              <a:t> </a:t>
            </a:r>
            <a:r>
              <a:rPr lang="en-GB" sz="3200" dirty="0">
                <a:solidFill>
                  <a:srgbClr val="1F497D"/>
                </a:solidFill>
              </a:rPr>
              <a:t>apples, pears and bananas. </a:t>
            </a:r>
          </a:p>
          <a:p>
            <a:pPr marL="342900" indent="-342900" defTabSz="914400">
              <a:spcBef>
                <a:spcPct val="20000"/>
              </a:spcBef>
              <a:defRPr/>
            </a:pPr>
            <a:r>
              <a:rPr lang="en-GB" sz="3200" dirty="0">
                <a:solidFill>
                  <a:prstClr val="black"/>
                </a:solidFill>
              </a:rPr>
              <a:t>‘I like some fruit’ is a </a:t>
            </a:r>
            <a:r>
              <a:rPr lang="en-GB" sz="3200" b="1" dirty="0">
                <a:solidFill>
                  <a:prstClr val="black"/>
                </a:solidFill>
              </a:rPr>
              <a:t>main/independent</a:t>
            </a:r>
            <a:r>
              <a:rPr lang="en-GB" sz="3200" dirty="0">
                <a:solidFill>
                  <a:prstClr val="black"/>
                </a:solidFill>
              </a:rPr>
              <a:t> clause which makes sense on its own.</a:t>
            </a:r>
          </a:p>
        </p:txBody>
      </p:sp>
    </p:spTree>
    <p:extLst>
      <p:ext uri="{BB962C8B-B14F-4D97-AF65-F5344CB8AC3E}">
        <p14:creationId xmlns:p14="http://schemas.microsoft.com/office/powerpoint/2010/main" val="16835791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994122"/>
          </a:xfrm>
        </p:spPr>
        <p:txBody>
          <a:bodyPr>
            <a:normAutofit/>
          </a:bodyPr>
          <a:lstStyle/>
          <a:p>
            <a:pPr eaLnBrk="1" hangingPunct="1"/>
            <a:r>
              <a:rPr lang="en-GB" sz="4000" dirty="0" smtClean="0"/>
              <a:t>Colons (after a main clause)</a:t>
            </a:r>
            <a:endParaRPr lang="en-GB" sz="4000" dirty="0"/>
          </a:p>
        </p:txBody>
      </p:sp>
      <p:sp>
        <p:nvSpPr>
          <p:cNvPr id="16388" name="Rectangle 3"/>
          <p:cNvSpPr>
            <a:spLocks noGrp="1" noChangeArrowheads="1"/>
          </p:cNvSpPr>
          <p:nvPr>
            <p:ph type="body" idx="1"/>
          </p:nvPr>
        </p:nvSpPr>
        <p:spPr>
          <a:xfrm>
            <a:off x="1010093" y="1268760"/>
            <a:ext cx="10233478" cy="5400328"/>
          </a:xfrm>
        </p:spPr>
        <p:txBody>
          <a:bodyPr>
            <a:normAutofit/>
          </a:bodyPr>
          <a:lstStyle/>
          <a:p>
            <a:pPr>
              <a:buNone/>
            </a:pPr>
            <a:r>
              <a:rPr lang="en-GB" sz="2800" dirty="0" smtClean="0">
                <a:solidFill>
                  <a:srgbClr val="7030A0"/>
                </a:solidFill>
              </a:rPr>
              <a:t>A colon can also be used to introduce an explanation, definition or quote.</a:t>
            </a:r>
          </a:p>
          <a:p>
            <a:pPr>
              <a:buNone/>
            </a:pPr>
            <a:r>
              <a:rPr lang="en-GB" sz="2800" dirty="0" smtClean="0">
                <a:solidFill>
                  <a:srgbClr val="7030A0"/>
                </a:solidFill>
              </a:rPr>
              <a:t>I</a:t>
            </a:r>
            <a:r>
              <a:rPr lang="en-GB" sz="2800" dirty="0" smtClean="0"/>
              <a:t>’ll tell you what I’m going to do</a:t>
            </a:r>
            <a:r>
              <a:rPr lang="en-GB" sz="2800" dirty="0" smtClean="0">
                <a:solidFill>
                  <a:srgbClr val="FF0000"/>
                </a:solidFill>
              </a:rPr>
              <a:t>:</a:t>
            </a:r>
            <a:r>
              <a:rPr lang="en-GB" sz="2800" dirty="0" smtClean="0"/>
              <a:t> I’m going to quit.</a:t>
            </a:r>
          </a:p>
          <a:p>
            <a:pPr>
              <a:buNone/>
            </a:pPr>
            <a:r>
              <a:rPr lang="en-GB" sz="2800" dirty="0" smtClean="0"/>
              <a:t>Elephant</a:t>
            </a:r>
            <a:r>
              <a:rPr lang="en-GB" sz="2800" b="1" dirty="0" smtClean="0">
                <a:solidFill>
                  <a:srgbClr val="FF0000"/>
                </a:solidFill>
              </a:rPr>
              <a:t>:</a:t>
            </a:r>
            <a:r>
              <a:rPr lang="en-GB" sz="2800" dirty="0" smtClean="0"/>
              <a:t> a large grey mammal.</a:t>
            </a:r>
          </a:p>
          <a:p>
            <a:pPr>
              <a:buNone/>
            </a:pPr>
            <a:r>
              <a:rPr lang="en-GB" sz="2800" dirty="0" smtClean="0"/>
              <a:t>In Scene 5, Romeo confesses his love</a:t>
            </a:r>
            <a:r>
              <a:rPr lang="en-GB" sz="2800" b="1" dirty="0" smtClean="0">
                <a:solidFill>
                  <a:srgbClr val="FF0000"/>
                </a:solidFill>
              </a:rPr>
              <a:t>:</a:t>
            </a:r>
            <a:r>
              <a:rPr lang="en-GB" sz="2800" dirty="0" smtClean="0">
                <a:solidFill>
                  <a:srgbClr val="FF0000"/>
                </a:solidFill>
              </a:rPr>
              <a:t> </a:t>
            </a:r>
            <a:r>
              <a:rPr lang="en-GB" sz="2800" dirty="0" smtClean="0"/>
              <a:t>“Juliet I love you.”</a:t>
            </a:r>
          </a:p>
          <a:p>
            <a:pPr>
              <a:buNone/>
            </a:pPr>
            <a:endParaRPr lang="en-GB" sz="2800" dirty="0" smtClean="0"/>
          </a:p>
          <a:p>
            <a:pPr>
              <a:buNone/>
            </a:pPr>
            <a:r>
              <a:rPr lang="en-GB" sz="2800" dirty="0" smtClean="0">
                <a:solidFill>
                  <a:srgbClr val="0070C0"/>
                </a:solidFill>
              </a:rPr>
              <a:t>Remember, they are the “</a:t>
            </a:r>
            <a:r>
              <a:rPr lang="en-GB" sz="2800" dirty="0" err="1" smtClean="0">
                <a:solidFill>
                  <a:srgbClr val="0070C0"/>
                </a:solidFill>
              </a:rPr>
              <a:t>ta</a:t>
            </a:r>
            <a:r>
              <a:rPr lang="en-GB" sz="2800" dirty="0" smtClean="0">
                <a:solidFill>
                  <a:srgbClr val="0070C0"/>
                </a:solidFill>
              </a:rPr>
              <a:t> </a:t>
            </a:r>
            <a:r>
              <a:rPr lang="en-GB" sz="2800" dirty="0" err="1" smtClean="0">
                <a:solidFill>
                  <a:srgbClr val="0070C0"/>
                </a:solidFill>
              </a:rPr>
              <a:t>daaah</a:t>
            </a:r>
            <a:r>
              <a:rPr lang="en-GB" sz="2800" dirty="0" smtClean="0">
                <a:solidFill>
                  <a:srgbClr val="0070C0"/>
                </a:solidFill>
              </a:rPr>
              <a:t>!” of punctuation. They are just about to show you something!</a:t>
            </a:r>
          </a:p>
          <a:p>
            <a:pPr>
              <a:buNone/>
            </a:pPr>
            <a:endParaRPr lang="en-GB" sz="2800" dirty="0" smtClean="0"/>
          </a:p>
        </p:txBody>
      </p:sp>
    </p:spTree>
    <p:extLst>
      <p:ext uri="{BB962C8B-B14F-4D97-AF65-F5344CB8AC3E}">
        <p14:creationId xmlns:p14="http://schemas.microsoft.com/office/powerpoint/2010/main" val="14901874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994122"/>
          </a:xfrm>
        </p:spPr>
        <p:txBody>
          <a:bodyPr>
            <a:normAutofit/>
          </a:bodyPr>
          <a:lstStyle/>
          <a:p>
            <a:pPr eaLnBrk="1" hangingPunct="1"/>
            <a:r>
              <a:rPr lang="en-GB" sz="4000" dirty="0" smtClean="0"/>
              <a:t>Colons (after a main clause)</a:t>
            </a:r>
            <a:endParaRPr lang="en-GB" sz="4000" dirty="0"/>
          </a:p>
        </p:txBody>
      </p:sp>
      <p:sp>
        <p:nvSpPr>
          <p:cNvPr id="16388" name="Rectangle 3"/>
          <p:cNvSpPr>
            <a:spLocks noGrp="1" noChangeArrowheads="1"/>
          </p:cNvSpPr>
          <p:nvPr>
            <p:ph type="body" idx="1"/>
          </p:nvPr>
        </p:nvSpPr>
        <p:spPr>
          <a:xfrm>
            <a:off x="999460" y="1268760"/>
            <a:ext cx="10254744" cy="5400328"/>
          </a:xfrm>
        </p:spPr>
        <p:txBody>
          <a:bodyPr>
            <a:normAutofit/>
          </a:bodyPr>
          <a:lstStyle/>
          <a:p>
            <a:pPr>
              <a:buNone/>
            </a:pPr>
            <a:r>
              <a:rPr lang="en-GB" sz="3200" dirty="0" smtClean="0">
                <a:solidFill>
                  <a:srgbClr val="7030A0"/>
                </a:solidFill>
              </a:rPr>
              <a:t>The first clause must make sense on its own and the second clause must </a:t>
            </a:r>
            <a:r>
              <a:rPr lang="en-GB" sz="3200" u="sng" dirty="0" smtClean="0">
                <a:solidFill>
                  <a:srgbClr val="7030A0"/>
                </a:solidFill>
              </a:rPr>
              <a:t>add information about the first clause</a:t>
            </a:r>
            <a:r>
              <a:rPr lang="en-GB" sz="3200" dirty="0" smtClean="0">
                <a:solidFill>
                  <a:srgbClr val="7030A0"/>
                </a:solidFill>
              </a:rPr>
              <a:t>.</a:t>
            </a:r>
          </a:p>
          <a:p>
            <a:pPr>
              <a:buNone/>
            </a:pPr>
            <a:endParaRPr lang="en-GB" sz="3200" dirty="0" smtClean="0">
              <a:solidFill>
                <a:srgbClr val="7030A0"/>
              </a:solidFill>
            </a:endParaRPr>
          </a:p>
          <a:p>
            <a:pPr>
              <a:buNone/>
            </a:pPr>
            <a:r>
              <a:rPr lang="en-GB" sz="3200" dirty="0" smtClean="0">
                <a:solidFill>
                  <a:srgbClr val="7030A0"/>
                </a:solidFill>
              </a:rPr>
              <a:t>I</a:t>
            </a:r>
            <a:r>
              <a:rPr lang="en-GB" sz="3200" dirty="0" smtClean="0"/>
              <a:t>’ll tell you what I’m going to do</a:t>
            </a:r>
            <a:r>
              <a:rPr lang="en-GB" sz="3200" b="1" dirty="0">
                <a:solidFill>
                  <a:srgbClr val="FF0000"/>
                </a:solidFill>
              </a:rPr>
              <a:t>:</a:t>
            </a:r>
            <a:r>
              <a:rPr lang="en-GB" sz="3200" dirty="0" smtClean="0"/>
              <a:t> I’m going to quit.</a:t>
            </a:r>
          </a:p>
          <a:p>
            <a:pPr>
              <a:buNone/>
            </a:pPr>
            <a:endParaRPr lang="en-GB" sz="3200" dirty="0" smtClean="0"/>
          </a:p>
          <a:p>
            <a:pPr>
              <a:buNone/>
            </a:pPr>
            <a:r>
              <a:rPr lang="en-GB" sz="3200" dirty="0" smtClean="0">
                <a:solidFill>
                  <a:srgbClr val="7030A0"/>
                </a:solidFill>
              </a:rPr>
              <a:t>Michael had a problem</a:t>
            </a:r>
            <a:r>
              <a:rPr lang="en-GB" sz="3200" b="1" dirty="0" smtClean="0">
                <a:solidFill>
                  <a:srgbClr val="7030A0"/>
                </a:solidFill>
              </a:rPr>
              <a:t>:</a:t>
            </a:r>
            <a:r>
              <a:rPr lang="en-GB" sz="3200" dirty="0" smtClean="0">
                <a:solidFill>
                  <a:srgbClr val="7030A0"/>
                </a:solidFill>
              </a:rPr>
              <a:t> he did not know how to sit on the chair.</a:t>
            </a:r>
            <a:endParaRPr lang="en-GB" sz="3200" dirty="0" smtClean="0">
              <a:solidFill>
                <a:schemeClr val="tx2"/>
              </a:solidFill>
            </a:endParaRPr>
          </a:p>
          <a:p>
            <a:pPr>
              <a:buNone/>
            </a:pPr>
            <a:endParaRPr lang="en-GB" sz="3200" dirty="0" smtClean="0"/>
          </a:p>
          <a:p>
            <a:pPr>
              <a:buNone/>
            </a:pPr>
            <a:endParaRPr lang="en-GB" sz="3200" dirty="0" smtClean="0"/>
          </a:p>
          <a:p>
            <a:pPr>
              <a:buNone/>
            </a:pPr>
            <a:endParaRPr lang="en-GB" sz="3200" dirty="0" smtClean="0">
              <a:solidFill>
                <a:srgbClr val="7030A0"/>
              </a:solidFill>
            </a:endParaRPr>
          </a:p>
        </p:txBody>
      </p:sp>
    </p:spTree>
    <p:extLst>
      <p:ext uri="{BB962C8B-B14F-4D97-AF65-F5344CB8AC3E}">
        <p14:creationId xmlns:p14="http://schemas.microsoft.com/office/powerpoint/2010/main" val="10696662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421219" y="274638"/>
            <a:ext cx="9349562" cy="994122"/>
          </a:xfrm>
        </p:spPr>
        <p:txBody>
          <a:bodyPr>
            <a:noAutofit/>
          </a:bodyPr>
          <a:lstStyle/>
          <a:p>
            <a:pPr eaLnBrk="1" hangingPunct="1"/>
            <a:r>
              <a:rPr lang="en-GB" sz="3200" u="sng" dirty="0"/>
              <a:t>Colons vs. Semicolons</a:t>
            </a:r>
            <a:r>
              <a:rPr lang="en-GB" sz="3200" dirty="0"/>
              <a:t/>
            </a:r>
            <a:br>
              <a:rPr lang="en-GB" sz="3200" dirty="0"/>
            </a:br>
            <a:r>
              <a:rPr lang="en-GB" sz="3200" dirty="0"/>
              <a:t>How does the punctuation change the meaning?</a:t>
            </a:r>
          </a:p>
        </p:txBody>
      </p:sp>
      <p:sp>
        <p:nvSpPr>
          <p:cNvPr id="16388" name="Rectangle 3"/>
          <p:cNvSpPr>
            <a:spLocks noGrp="1" noChangeArrowheads="1"/>
          </p:cNvSpPr>
          <p:nvPr>
            <p:ph type="body" idx="1"/>
          </p:nvPr>
        </p:nvSpPr>
        <p:spPr>
          <a:xfrm>
            <a:off x="1421219" y="1772816"/>
            <a:ext cx="9411226" cy="4896272"/>
          </a:xfrm>
        </p:spPr>
        <p:txBody>
          <a:bodyPr>
            <a:normAutofit/>
          </a:bodyPr>
          <a:lstStyle/>
          <a:p>
            <a:pPr>
              <a:buNone/>
            </a:pPr>
            <a:r>
              <a:rPr lang="en-GB" sz="3600" dirty="0">
                <a:solidFill>
                  <a:srgbClr val="7030A0"/>
                </a:solidFill>
              </a:rPr>
              <a:t>The mouse was playing</a:t>
            </a:r>
            <a:r>
              <a:rPr lang="en-GB" sz="3600" b="1" dirty="0">
                <a:solidFill>
                  <a:srgbClr val="7030A0"/>
                </a:solidFill>
              </a:rPr>
              <a:t>;</a:t>
            </a:r>
            <a:r>
              <a:rPr lang="en-GB" sz="3600" dirty="0">
                <a:solidFill>
                  <a:srgbClr val="7030A0"/>
                </a:solidFill>
              </a:rPr>
              <a:t> the cat was asleep</a:t>
            </a:r>
            <a:r>
              <a:rPr lang="en-GB" sz="3600" dirty="0" smtClean="0">
                <a:solidFill>
                  <a:srgbClr val="7030A0"/>
                </a:solidFill>
              </a:rPr>
              <a:t>.</a:t>
            </a:r>
          </a:p>
          <a:p>
            <a:pPr>
              <a:buNone/>
            </a:pPr>
            <a:endParaRPr lang="en-GB" sz="3600" dirty="0">
              <a:solidFill>
                <a:srgbClr val="7030A0"/>
              </a:solidFill>
            </a:endParaRPr>
          </a:p>
          <a:p>
            <a:pPr>
              <a:buNone/>
            </a:pPr>
            <a:endParaRPr lang="en-GB" sz="3600" dirty="0" smtClean="0">
              <a:solidFill>
                <a:srgbClr val="7030A0"/>
              </a:solidFill>
            </a:endParaRPr>
          </a:p>
          <a:p>
            <a:pPr>
              <a:buNone/>
            </a:pPr>
            <a:r>
              <a:rPr lang="en-GB" sz="3600" dirty="0" smtClean="0">
                <a:solidFill>
                  <a:srgbClr val="7030A0"/>
                </a:solidFill>
              </a:rPr>
              <a:t>The mouse was playing</a:t>
            </a:r>
            <a:r>
              <a:rPr lang="en-GB" sz="3600" b="1" dirty="0" smtClean="0">
                <a:solidFill>
                  <a:srgbClr val="7030A0"/>
                </a:solidFill>
              </a:rPr>
              <a:t>:</a:t>
            </a:r>
            <a:r>
              <a:rPr lang="en-GB" sz="3600" dirty="0" smtClean="0">
                <a:solidFill>
                  <a:srgbClr val="7030A0"/>
                </a:solidFill>
              </a:rPr>
              <a:t> the cat was asleep.</a:t>
            </a:r>
          </a:p>
        </p:txBody>
      </p:sp>
      <p:sp>
        <p:nvSpPr>
          <p:cNvPr id="4" name="Rectangle 3"/>
          <p:cNvSpPr txBox="1">
            <a:spLocks noChangeArrowheads="1"/>
          </p:cNvSpPr>
          <p:nvPr/>
        </p:nvSpPr>
        <p:spPr>
          <a:xfrm>
            <a:off x="1421219" y="4527039"/>
            <a:ext cx="9133196" cy="1022230"/>
          </a:xfrm>
          <a:prstGeom prst="rect">
            <a:avLst/>
          </a:prstGeom>
          <a:solidFill>
            <a:srgbClr val="FFFF00"/>
          </a:solidFill>
        </p:spPr>
        <p:txBody>
          <a:bodyPr vert="horz" lIns="91440" tIns="45720" rIns="91440" bIns="45720" rtlCol="0">
            <a:normAutofit fontScale="92500" lnSpcReduction="10000"/>
          </a:bodyPr>
          <a:lstStyle/>
          <a:p>
            <a:pPr marL="342900" indent="-342900" defTabSz="914400">
              <a:spcBef>
                <a:spcPct val="20000"/>
              </a:spcBef>
              <a:defRPr/>
            </a:pPr>
            <a:r>
              <a:rPr lang="en-GB" sz="3200" dirty="0">
                <a:solidFill>
                  <a:prstClr val="black"/>
                </a:solidFill>
              </a:rPr>
              <a:t>The colon means that they are connected.</a:t>
            </a:r>
          </a:p>
          <a:p>
            <a:pPr marL="342900" indent="-342900" defTabSz="914400">
              <a:spcBef>
                <a:spcPct val="20000"/>
              </a:spcBef>
              <a:defRPr/>
            </a:pPr>
            <a:r>
              <a:rPr lang="en-GB" sz="3200" dirty="0">
                <a:solidFill>
                  <a:srgbClr val="1F497D"/>
                </a:solidFill>
              </a:rPr>
              <a:t>The mouse was playing </a:t>
            </a:r>
            <a:r>
              <a:rPr lang="en-GB" sz="3200" u="sng" dirty="0">
                <a:solidFill>
                  <a:srgbClr val="1F497D"/>
                </a:solidFill>
              </a:rPr>
              <a:t>because</a:t>
            </a:r>
            <a:r>
              <a:rPr lang="en-GB" sz="3200" b="1" dirty="0">
                <a:solidFill>
                  <a:srgbClr val="1F497D"/>
                </a:solidFill>
              </a:rPr>
              <a:t> </a:t>
            </a:r>
            <a:r>
              <a:rPr lang="en-GB" sz="3200" dirty="0">
                <a:solidFill>
                  <a:srgbClr val="1F497D"/>
                </a:solidFill>
              </a:rPr>
              <a:t>the cat was asleep</a:t>
            </a:r>
            <a:r>
              <a:rPr lang="en-GB" sz="3200" dirty="0" smtClean="0">
                <a:solidFill>
                  <a:srgbClr val="1F497D"/>
                </a:solidFill>
              </a:rPr>
              <a:t>.</a:t>
            </a:r>
            <a:endParaRPr lang="en-GB" sz="3200" dirty="0">
              <a:solidFill>
                <a:srgbClr val="1F497D"/>
              </a:solidFill>
            </a:endParaRPr>
          </a:p>
        </p:txBody>
      </p:sp>
      <p:sp>
        <p:nvSpPr>
          <p:cNvPr id="5" name="Rectangle 3"/>
          <p:cNvSpPr txBox="1">
            <a:spLocks noChangeArrowheads="1"/>
          </p:cNvSpPr>
          <p:nvPr/>
        </p:nvSpPr>
        <p:spPr>
          <a:xfrm>
            <a:off x="1421219" y="2384991"/>
            <a:ext cx="9133196" cy="1022230"/>
          </a:xfrm>
          <a:prstGeom prst="rect">
            <a:avLst/>
          </a:prstGeom>
          <a:solidFill>
            <a:srgbClr val="FFFF00"/>
          </a:solidFill>
        </p:spPr>
        <p:txBody>
          <a:bodyPr vert="horz" lIns="91440" tIns="45720" rIns="91440" bIns="45720" rtlCol="0">
            <a:normAutofit fontScale="92500" lnSpcReduction="10000"/>
          </a:bodyPr>
          <a:lstStyle/>
          <a:p>
            <a:pPr marL="342900" indent="-342900" defTabSz="914400">
              <a:spcBef>
                <a:spcPct val="20000"/>
              </a:spcBef>
              <a:defRPr/>
            </a:pPr>
            <a:r>
              <a:rPr lang="en-GB" sz="3200" dirty="0">
                <a:solidFill>
                  <a:prstClr val="black"/>
                </a:solidFill>
              </a:rPr>
              <a:t>The semicolon means they are </a:t>
            </a:r>
            <a:r>
              <a:rPr lang="en-GB" sz="3200" b="1" dirty="0">
                <a:solidFill>
                  <a:prstClr val="black"/>
                </a:solidFill>
              </a:rPr>
              <a:t>separate statements</a:t>
            </a:r>
            <a:r>
              <a:rPr lang="en-GB" sz="3200" dirty="0">
                <a:solidFill>
                  <a:prstClr val="black"/>
                </a:solidFill>
              </a:rPr>
              <a:t>.</a:t>
            </a:r>
          </a:p>
          <a:p>
            <a:pPr marL="342900" indent="-342900" defTabSz="914400">
              <a:spcBef>
                <a:spcPct val="20000"/>
              </a:spcBef>
              <a:defRPr/>
            </a:pPr>
            <a:r>
              <a:rPr lang="en-GB" sz="3200" dirty="0">
                <a:solidFill>
                  <a:srgbClr val="1F497D"/>
                </a:solidFill>
              </a:rPr>
              <a:t>The mouse was playing </a:t>
            </a:r>
            <a:r>
              <a:rPr lang="en-GB" sz="3200" u="sng" dirty="0">
                <a:solidFill>
                  <a:srgbClr val="1F497D"/>
                </a:solidFill>
              </a:rPr>
              <a:t>and</a:t>
            </a:r>
            <a:r>
              <a:rPr lang="en-GB" sz="3200" dirty="0">
                <a:solidFill>
                  <a:srgbClr val="1F497D"/>
                </a:solidFill>
              </a:rPr>
              <a:t> the cat was asleep.</a:t>
            </a:r>
            <a:r>
              <a:rPr lang="en-GB" sz="3200" dirty="0">
                <a:solidFill>
                  <a:prstClr val="black"/>
                </a:solidFill>
              </a:rPr>
              <a:t> </a:t>
            </a:r>
          </a:p>
        </p:txBody>
      </p:sp>
    </p:spTree>
    <p:extLst>
      <p:ext uri="{BB962C8B-B14F-4D97-AF65-F5344CB8AC3E}">
        <p14:creationId xmlns:p14="http://schemas.microsoft.com/office/powerpoint/2010/main" val="5688449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994122"/>
          </a:xfrm>
        </p:spPr>
        <p:txBody>
          <a:bodyPr>
            <a:noAutofit/>
          </a:bodyPr>
          <a:lstStyle/>
          <a:p>
            <a:pPr eaLnBrk="1" hangingPunct="1"/>
            <a:r>
              <a:rPr lang="en-GB" sz="3200" u="sng" dirty="0"/>
              <a:t>Colons vs. </a:t>
            </a:r>
            <a:r>
              <a:rPr lang="en-GB" sz="3200" u="sng" dirty="0" smtClean="0"/>
              <a:t>Semicolons</a:t>
            </a:r>
            <a:endParaRPr lang="en-GB" sz="3200" dirty="0"/>
          </a:p>
        </p:txBody>
      </p:sp>
      <p:sp>
        <p:nvSpPr>
          <p:cNvPr id="3" name="Rectangle 2"/>
          <p:cNvSpPr/>
          <p:nvPr/>
        </p:nvSpPr>
        <p:spPr>
          <a:xfrm>
            <a:off x="942109" y="1268760"/>
            <a:ext cx="10307781" cy="1996893"/>
          </a:xfrm>
          <a:prstGeom prst="rect">
            <a:avLst/>
          </a:prstGeom>
        </p:spPr>
        <p:txBody>
          <a:bodyPr wrap="square">
            <a:spAutoFit/>
          </a:bodyPr>
          <a:lstStyle/>
          <a:p>
            <a:pPr algn="ctr">
              <a:lnSpc>
                <a:spcPct val="119000"/>
              </a:lnSpc>
            </a:pPr>
            <a:r>
              <a:rPr lang="en-US" sz="2800" kern="1400" dirty="0">
                <a:solidFill>
                  <a:schemeClr val="accent6">
                    <a:lumMod val="75000"/>
                  </a:schemeClr>
                </a:solidFill>
                <a:latin typeface="SassoonPrimaryInfant" panose="00000400000000000000" pitchFamily="2" charset="0"/>
              </a:rPr>
              <a:t>How does the punctuation here change the meaning?</a:t>
            </a:r>
            <a:endParaRPr lang="en-US" sz="2000" kern="1400" dirty="0">
              <a:solidFill>
                <a:schemeClr val="accent6">
                  <a:lumMod val="75000"/>
                </a:schemeClr>
              </a:solidFill>
              <a:latin typeface="Calibri" panose="020F0502020204030204" pitchFamily="34" charset="0"/>
            </a:endParaRPr>
          </a:p>
          <a:p>
            <a:pPr algn="ctr">
              <a:lnSpc>
                <a:spcPct val="119000"/>
              </a:lnSpc>
            </a:pPr>
            <a:r>
              <a:rPr lang="en-US" sz="2800" b="1" kern="1400" dirty="0">
                <a:solidFill>
                  <a:srgbClr val="000000"/>
                </a:solidFill>
                <a:latin typeface="SassoonPrimaryInfant" panose="00000400000000000000" pitchFamily="2" charset="0"/>
              </a:rPr>
              <a:t>I was irritated; I dropped my dinner. 		</a:t>
            </a:r>
            <a:endParaRPr lang="en-US" sz="2800" b="1" kern="1400" dirty="0" smtClean="0">
              <a:solidFill>
                <a:srgbClr val="000000"/>
              </a:solidFill>
              <a:latin typeface="SassoonPrimaryInfant" panose="00000400000000000000" pitchFamily="2" charset="0"/>
            </a:endParaRPr>
          </a:p>
          <a:p>
            <a:pPr algn="ctr">
              <a:lnSpc>
                <a:spcPct val="119000"/>
              </a:lnSpc>
            </a:pPr>
            <a:r>
              <a:rPr lang="en-US" sz="2800" b="1" kern="1400" dirty="0" smtClean="0">
                <a:solidFill>
                  <a:srgbClr val="000000"/>
                </a:solidFill>
                <a:latin typeface="SassoonPrimaryInfant" panose="00000400000000000000" pitchFamily="2" charset="0"/>
              </a:rPr>
              <a:t>I </a:t>
            </a:r>
            <a:r>
              <a:rPr lang="en-US" sz="2800" b="1" kern="1400" dirty="0">
                <a:solidFill>
                  <a:srgbClr val="000000"/>
                </a:solidFill>
                <a:latin typeface="SassoonPrimaryInfant" panose="00000400000000000000" pitchFamily="2" charset="0"/>
              </a:rPr>
              <a:t>was irritated: I dropped my dinner.</a:t>
            </a:r>
            <a:endParaRPr lang="en-US" sz="2000" kern="1400" dirty="0">
              <a:solidFill>
                <a:srgbClr val="000000"/>
              </a:solidFill>
              <a:latin typeface="Calibri" panose="020F0502020204030204" pitchFamily="34" charset="0"/>
            </a:endParaRPr>
          </a:p>
          <a:p>
            <a:pPr>
              <a:lnSpc>
                <a:spcPct val="119000"/>
              </a:lnSpc>
              <a:spcAft>
                <a:spcPts val="600"/>
              </a:spcAft>
            </a:pPr>
            <a:r>
              <a:rPr lang="en-US" sz="2000" kern="1400" dirty="0">
                <a:solidFill>
                  <a:srgbClr val="000000"/>
                </a:solidFill>
                <a:latin typeface="Calibri" panose="020F0502020204030204" pitchFamily="34" charset="0"/>
              </a:rPr>
              <a:t> </a:t>
            </a:r>
            <a:endParaRPr lang="en-US" sz="2000" kern="1400" dirty="0">
              <a:ln>
                <a:noFill/>
              </a:ln>
              <a:solidFill>
                <a:srgbClr val="000000"/>
              </a:solidFill>
              <a:effectLst/>
              <a:latin typeface="Calibri" panose="020F0502020204030204" pitchFamily="34" charset="0"/>
            </a:endParaRPr>
          </a:p>
        </p:txBody>
      </p:sp>
      <p:sp>
        <p:nvSpPr>
          <p:cNvPr id="6" name="Rectangle 5"/>
          <p:cNvSpPr/>
          <p:nvPr/>
        </p:nvSpPr>
        <p:spPr>
          <a:xfrm>
            <a:off x="942108" y="3265653"/>
            <a:ext cx="10307781" cy="1484124"/>
          </a:xfrm>
          <a:prstGeom prst="rect">
            <a:avLst/>
          </a:prstGeom>
        </p:spPr>
        <p:txBody>
          <a:bodyPr wrap="square">
            <a:spAutoFit/>
          </a:bodyPr>
          <a:lstStyle/>
          <a:p>
            <a:pPr algn="ctr">
              <a:lnSpc>
                <a:spcPct val="119000"/>
              </a:lnSpc>
            </a:pPr>
            <a:r>
              <a:rPr lang="en-US" sz="2800" b="1" kern="1400" dirty="0" smtClean="0">
                <a:solidFill>
                  <a:srgbClr val="000000"/>
                </a:solidFill>
                <a:latin typeface="SassoonPrimaryInfant" panose="00000400000000000000" pitchFamily="2" charset="0"/>
              </a:rPr>
              <a:t>The dog was on the sofa; its owners were out.</a:t>
            </a:r>
          </a:p>
          <a:p>
            <a:pPr algn="ctr">
              <a:lnSpc>
                <a:spcPct val="119000"/>
              </a:lnSpc>
            </a:pPr>
            <a:r>
              <a:rPr lang="en-US" sz="2800" b="1" kern="1400" dirty="0" smtClean="0">
                <a:solidFill>
                  <a:srgbClr val="000000"/>
                </a:solidFill>
                <a:latin typeface="SassoonPrimaryInfant" panose="00000400000000000000" pitchFamily="2" charset="0"/>
              </a:rPr>
              <a:t>The dog was on the sofa: its owners were out.</a:t>
            </a:r>
          </a:p>
          <a:p>
            <a:pPr algn="ctr">
              <a:lnSpc>
                <a:spcPct val="119000"/>
              </a:lnSpc>
            </a:pPr>
            <a:endParaRPr lang="en-US" sz="2000" kern="1400" dirty="0">
              <a:ln>
                <a:noFill/>
              </a:ln>
              <a:solidFill>
                <a:srgbClr val="000000"/>
              </a:solidFill>
              <a:effectLst/>
              <a:latin typeface="Calibri" panose="020F0502020204030204" pitchFamily="34" charset="0"/>
            </a:endParaRPr>
          </a:p>
        </p:txBody>
      </p:sp>
      <p:sp>
        <p:nvSpPr>
          <p:cNvPr id="7" name="Rectangle 6"/>
          <p:cNvSpPr/>
          <p:nvPr/>
        </p:nvSpPr>
        <p:spPr>
          <a:xfrm>
            <a:off x="942107" y="4749777"/>
            <a:ext cx="10307781" cy="1117870"/>
          </a:xfrm>
          <a:prstGeom prst="rect">
            <a:avLst/>
          </a:prstGeom>
        </p:spPr>
        <p:txBody>
          <a:bodyPr wrap="square">
            <a:spAutoFit/>
          </a:bodyPr>
          <a:lstStyle/>
          <a:p>
            <a:pPr algn="ctr">
              <a:lnSpc>
                <a:spcPct val="119000"/>
              </a:lnSpc>
            </a:pPr>
            <a:r>
              <a:rPr lang="en-US" sz="2800" b="1" kern="1400" dirty="0" smtClean="0">
                <a:solidFill>
                  <a:srgbClr val="000000"/>
                </a:solidFill>
                <a:latin typeface="SassoonPrimaryInfant" panose="00000400000000000000" pitchFamily="2" charset="0"/>
              </a:rPr>
              <a:t>The dog was happy; it found a bone.</a:t>
            </a:r>
          </a:p>
          <a:p>
            <a:pPr algn="ctr">
              <a:lnSpc>
                <a:spcPct val="119000"/>
              </a:lnSpc>
            </a:pPr>
            <a:r>
              <a:rPr lang="en-US" sz="2800" b="1" kern="1400" dirty="0" smtClean="0">
                <a:ln>
                  <a:noFill/>
                </a:ln>
                <a:solidFill>
                  <a:srgbClr val="000000"/>
                </a:solidFill>
                <a:effectLst/>
                <a:latin typeface="SassoonPrimaryInfant" panose="00000400000000000000" pitchFamily="2" charset="0"/>
              </a:rPr>
              <a:t>The dog was happy: it found a bone.</a:t>
            </a:r>
            <a:endParaRPr lang="en-US" sz="2000" kern="1400" dirty="0">
              <a:ln>
                <a:noFill/>
              </a:ln>
              <a:solidFill>
                <a:srgbClr val="000000"/>
              </a:solidFill>
              <a:effectLst/>
              <a:latin typeface="Calibri" panose="020F0502020204030204" pitchFamily="34" charset="0"/>
            </a:endParaRPr>
          </a:p>
        </p:txBody>
      </p:sp>
      <p:sp>
        <p:nvSpPr>
          <p:cNvPr id="8" name="Rectangle 3"/>
          <p:cNvSpPr txBox="1">
            <a:spLocks noChangeArrowheads="1"/>
          </p:cNvSpPr>
          <p:nvPr/>
        </p:nvSpPr>
        <p:spPr>
          <a:xfrm>
            <a:off x="5050465" y="2752884"/>
            <a:ext cx="1148316" cy="367893"/>
          </a:xfrm>
          <a:prstGeom prst="rect">
            <a:avLst/>
          </a:prstGeom>
          <a:solidFill>
            <a:srgbClr val="FFFF00"/>
          </a:solidFill>
        </p:spPr>
        <p:txBody>
          <a:bodyPr vert="horz" lIns="91440" tIns="45720" rIns="91440" bIns="45720" rtlCol="0">
            <a:normAutofit fontScale="70000" lnSpcReduction="20000"/>
          </a:bodyPr>
          <a:lstStyle/>
          <a:p>
            <a:pPr marL="342900" indent="-342900" defTabSz="914400">
              <a:spcBef>
                <a:spcPct val="20000"/>
              </a:spcBef>
              <a:defRPr/>
            </a:pPr>
            <a:r>
              <a:rPr lang="en-GB" sz="3200" dirty="0" smtClean="0">
                <a:solidFill>
                  <a:srgbClr val="1F497D"/>
                </a:solidFill>
              </a:rPr>
              <a:t>because</a:t>
            </a:r>
            <a:endParaRPr lang="en-GB" sz="3200" dirty="0">
              <a:solidFill>
                <a:prstClr val="black"/>
              </a:solidFill>
            </a:endParaRPr>
          </a:p>
        </p:txBody>
      </p:sp>
      <p:sp>
        <p:nvSpPr>
          <p:cNvPr id="9" name="Rectangle 3"/>
          <p:cNvSpPr txBox="1">
            <a:spLocks noChangeArrowheads="1"/>
          </p:cNvSpPr>
          <p:nvPr/>
        </p:nvSpPr>
        <p:spPr>
          <a:xfrm>
            <a:off x="5858540" y="4259775"/>
            <a:ext cx="1148316" cy="367893"/>
          </a:xfrm>
          <a:prstGeom prst="rect">
            <a:avLst/>
          </a:prstGeom>
          <a:solidFill>
            <a:srgbClr val="FFFF00"/>
          </a:solidFill>
        </p:spPr>
        <p:txBody>
          <a:bodyPr vert="horz" lIns="91440" tIns="45720" rIns="91440" bIns="45720" rtlCol="0">
            <a:normAutofit fontScale="70000" lnSpcReduction="20000"/>
          </a:bodyPr>
          <a:lstStyle/>
          <a:p>
            <a:pPr marL="342900" indent="-342900" defTabSz="914400">
              <a:spcBef>
                <a:spcPct val="20000"/>
              </a:spcBef>
              <a:defRPr/>
            </a:pPr>
            <a:r>
              <a:rPr lang="en-GB" sz="3200" dirty="0" smtClean="0">
                <a:solidFill>
                  <a:srgbClr val="1F497D"/>
                </a:solidFill>
              </a:rPr>
              <a:t>because</a:t>
            </a:r>
            <a:endParaRPr lang="en-GB" sz="3200" dirty="0">
              <a:solidFill>
                <a:prstClr val="black"/>
              </a:solidFill>
            </a:endParaRPr>
          </a:p>
        </p:txBody>
      </p:sp>
      <p:sp>
        <p:nvSpPr>
          <p:cNvPr id="10" name="Rectangle 3"/>
          <p:cNvSpPr txBox="1">
            <a:spLocks noChangeArrowheads="1"/>
          </p:cNvSpPr>
          <p:nvPr/>
        </p:nvSpPr>
        <p:spPr>
          <a:xfrm>
            <a:off x="5858540" y="5805809"/>
            <a:ext cx="1148316" cy="367893"/>
          </a:xfrm>
          <a:prstGeom prst="rect">
            <a:avLst/>
          </a:prstGeom>
          <a:solidFill>
            <a:srgbClr val="FFFF00"/>
          </a:solidFill>
        </p:spPr>
        <p:txBody>
          <a:bodyPr vert="horz" lIns="91440" tIns="45720" rIns="91440" bIns="45720" rtlCol="0">
            <a:normAutofit fontScale="70000" lnSpcReduction="20000"/>
          </a:bodyPr>
          <a:lstStyle/>
          <a:p>
            <a:pPr marL="342900" indent="-342900" defTabSz="914400">
              <a:spcBef>
                <a:spcPct val="20000"/>
              </a:spcBef>
              <a:defRPr/>
            </a:pPr>
            <a:r>
              <a:rPr lang="en-GB" sz="3200" dirty="0" smtClean="0">
                <a:solidFill>
                  <a:srgbClr val="1F497D"/>
                </a:solidFill>
              </a:rPr>
              <a:t>because</a:t>
            </a:r>
            <a:endParaRPr lang="en-GB" sz="3200" dirty="0">
              <a:solidFill>
                <a:prstClr val="black"/>
              </a:solidFill>
            </a:endParaRPr>
          </a:p>
        </p:txBody>
      </p:sp>
    </p:spTree>
    <p:extLst>
      <p:ext uri="{BB962C8B-B14F-4D97-AF65-F5344CB8AC3E}">
        <p14:creationId xmlns:p14="http://schemas.microsoft.com/office/powerpoint/2010/main" val="27401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smtClean="0"/>
              <a:t>Brackets, Dashes and Hyphens</a:t>
            </a:r>
            <a:endParaRPr lang="en-GB" cap="none" dirty="0"/>
          </a:p>
        </p:txBody>
      </p:sp>
      <p:sp>
        <p:nvSpPr>
          <p:cNvPr id="3" name="Subtitle 2"/>
          <p:cNvSpPr>
            <a:spLocks noGrp="1"/>
          </p:cNvSpPr>
          <p:nvPr>
            <p:ph type="subTitle" idx="1"/>
          </p:nvPr>
        </p:nvSpPr>
        <p:spPr/>
        <p:txBody>
          <a:bodyPr/>
          <a:lstStyle/>
          <a:p>
            <a:endParaRPr lang="en-GB"/>
          </a:p>
        </p:txBody>
      </p:sp>
      <p:sp>
        <p:nvSpPr>
          <p:cNvPr id="4" name="Action Button: Home 3">
            <a:hlinkClick r:id="" action="ppaction://hlinkshowjump?jump=firstslide" highlightClick="1"/>
          </p:cNvPr>
          <p:cNvSpPr/>
          <p:nvPr/>
        </p:nvSpPr>
        <p:spPr>
          <a:xfrm>
            <a:off x="0" y="0"/>
            <a:ext cx="781396" cy="78139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83454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068213" y="274638"/>
            <a:ext cx="9142587" cy="994122"/>
          </a:xfrm>
        </p:spPr>
        <p:txBody>
          <a:bodyPr>
            <a:normAutofit/>
          </a:bodyPr>
          <a:lstStyle/>
          <a:p>
            <a:r>
              <a:rPr lang="en-GB" sz="4000" dirty="0">
                <a:solidFill>
                  <a:srgbClr val="7030A0"/>
                </a:solidFill>
              </a:rPr>
              <a:t>Brackets</a:t>
            </a:r>
          </a:p>
        </p:txBody>
      </p:sp>
      <p:sp>
        <p:nvSpPr>
          <p:cNvPr id="16388" name="Rectangle 3"/>
          <p:cNvSpPr>
            <a:spLocks noGrp="1" noChangeArrowheads="1"/>
          </p:cNvSpPr>
          <p:nvPr>
            <p:ph type="body" idx="1"/>
          </p:nvPr>
        </p:nvSpPr>
        <p:spPr>
          <a:xfrm>
            <a:off x="1068213" y="1268760"/>
            <a:ext cx="10755192" cy="5400328"/>
          </a:xfrm>
        </p:spPr>
        <p:txBody>
          <a:bodyPr>
            <a:normAutofit/>
          </a:bodyPr>
          <a:lstStyle/>
          <a:p>
            <a:pPr marL="514350" indent="-514350">
              <a:buNone/>
            </a:pPr>
            <a:r>
              <a:rPr lang="en-GB" sz="2800" b="1" dirty="0" smtClean="0"/>
              <a:t>Brackets</a:t>
            </a:r>
            <a:r>
              <a:rPr lang="en-GB" sz="2800" dirty="0" smtClean="0"/>
              <a:t> separate </a:t>
            </a:r>
            <a:r>
              <a:rPr lang="en-GB" sz="2800" b="1" dirty="0" smtClean="0"/>
              <a:t>extra information </a:t>
            </a:r>
            <a:r>
              <a:rPr lang="en-GB" sz="2800" dirty="0" smtClean="0"/>
              <a:t>in a sentence.</a:t>
            </a:r>
          </a:p>
          <a:p>
            <a:pPr marL="514350" indent="-514350">
              <a:buNone/>
            </a:pPr>
            <a:r>
              <a:rPr lang="en-GB" sz="2800" dirty="0" smtClean="0"/>
              <a:t>If you were to take the brackets away, the sentence would make sense.</a:t>
            </a:r>
          </a:p>
          <a:p>
            <a:pPr marL="514350" indent="-514350">
              <a:buNone/>
            </a:pPr>
            <a:r>
              <a:rPr lang="en-GB" sz="2800" dirty="0" smtClean="0"/>
              <a:t>They’re always used in </a:t>
            </a:r>
            <a:r>
              <a:rPr lang="en-GB" sz="2800" b="1" dirty="0" smtClean="0"/>
              <a:t>pairs</a:t>
            </a:r>
            <a:r>
              <a:rPr lang="en-GB" sz="2800" dirty="0" smtClean="0"/>
              <a:t>.</a:t>
            </a:r>
          </a:p>
          <a:p>
            <a:pPr marL="514350" indent="-514350">
              <a:buNone/>
            </a:pPr>
            <a:endParaRPr lang="en-GB" sz="2800" dirty="0" smtClean="0"/>
          </a:p>
          <a:p>
            <a:pPr marL="514350" indent="-514350">
              <a:buNone/>
            </a:pPr>
            <a:r>
              <a:rPr lang="en-GB" sz="2800" dirty="0" smtClean="0">
                <a:solidFill>
                  <a:srgbClr val="7030A0"/>
                </a:solidFill>
              </a:rPr>
              <a:t>Marco </a:t>
            </a:r>
            <a:r>
              <a:rPr lang="en-GB" sz="2800" b="1" dirty="0" smtClean="0">
                <a:solidFill>
                  <a:srgbClr val="7030A0"/>
                </a:solidFill>
              </a:rPr>
              <a:t>(a farmer) </a:t>
            </a:r>
            <a:r>
              <a:rPr lang="en-GB" sz="2800" dirty="0" smtClean="0">
                <a:solidFill>
                  <a:srgbClr val="7030A0"/>
                </a:solidFill>
              </a:rPr>
              <a:t>had lost all of his sheep except one.</a:t>
            </a:r>
          </a:p>
          <a:p>
            <a:pPr marL="514350" indent="-514350">
              <a:buNone/>
            </a:pPr>
            <a:r>
              <a:rPr lang="en-GB" sz="2800" dirty="0" smtClean="0">
                <a:solidFill>
                  <a:srgbClr val="7030A0"/>
                </a:solidFill>
              </a:rPr>
              <a:t>The farmer cried all the way home </a:t>
            </a:r>
            <a:r>
              <a:rPr lang="en-GB" sz="2800" b="1" dirty="0" smtClean="0">
                <a:solidFill>
                  <a:srgbClr val="7030A0"/>
                </a:solidFill>
              </a:rPr>
              <a:t>(he’d lost his sheep)</a:t>
            </a:r>
            <a:r>
              <a:rPr lang="en-GB" sz="2800" dirty="0" smtClean="0">
                <a:solidFill>
                  <a:srgbClr val="7030A0"/>
                </a:solidFill>
              </a:rPr>
              <a:t>.</a:t>
            </a:r>
          </a:p>
          <a:p>
            <a:pPr marL="514350" indent="-514350">
              <a:buNone/>
            </a:pPr>
            <a:r>
              <a:rPr lang="en-GB" sz="2800" dirty="0" smtClean="0">
                <a:solidFill>
                  <a:srgbClr val="7030A0"/>
                </a:solidFill>
              </a:rPr>
              <a:t>The sheep had escaped from the field </a:t>
            </a:r>
            <a:r>
              <a:rPr lang="en-GB" sz="2800" b="1" dirty="0" smtClean="0">
                <a:solidFill>
                  <a:srgbClr val="7030A0"/>
                </a:solidFill>
              </a:rPr>
              <a:t>(there was a gap in the fence)</a:t>
            </a:r>
            <a:r>
              <a:rPr lang="en-GB" sz="2800" dirty="0" smtClean="0">
                <a:solidFill>
                  <a:srgbClr val="7030A0"/>
                </a:solidFill>
              </a:rPr>
              <a:t>.</a:t>
            </a:r>
          </a:p>
        </p:txBody>
      </p:sp>
      <p:sp>
        <p:nvSpPr>
          <p:cNvPr id="4" name="TextBox 3"/>
          <p:cNvSpPr txBox="1"/>
          <p:nvPr/>
        </p:nvSpPr>
        <p:spPr>
          <a:xfrm>
            <a:off x="6100113" y="5205002"/>
            <a:ext cx="5184576" cy="1015663"/>
          </a:xfrm>
          <a:prstGeom prst="rect">
            <a:avLst/>
          </a:prstGeom>
          <a:solidFill>
            <a:srgbClr val="FFFF00"/>
          </a:solidFill>
        </p:spPr>
        <p:txBody>
          <a:bodyPr wrap="square" rtlCol="0">
            <a:spAutoFit/>
          </a:bodyPr>
          <a:lstStyle/>
          <a:p>
            <a:r>
              <a:rPr lang="en-GB" sz="2000" dirty="0"/>
              <a:t>This full stop refers to the sentence not the information inside the bracket, so goes outside of the bracket.</a:t>
            </a:r>
          </a:p>
        </p:txBody>
      </p:sp>
    </p:spTree>
    <p:extLst>
      <p:ext uri="{BB962C8B-B14F-4D97-AF65-F5344CB8AC3E}">
        <p14:creationId xmlns:p14="http://schemas.microsoft.com/office/powerpoint/2010/main" val="13731178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type="body" idx="1"/>
          </p:nvPr>
        </p:nvSpPr>
        <p:spPr>
          <a:xfrm>
            <a:off x="1566530" y="391098"/>
            <a:ext cx="10246242" cy="5112568"/>
          </a:xfrm>
        </p:spPr>
        <p:txBody>
          <a:bodyPr>
            <a:noAutofit/>
          </a:bodyPr>
          <a:lstStyle/>
          <a:p>
            <a:pPr marL="514350" indent="-514350">
              <a:buNone/>
            </a:pPr>
            <a:r>
              <a:rPr lang="en-GB" sz="3200" dirty="0" smtClean="0"/>
              <a:t>Write the sentence which uses brackets correctly:</a:t>
            </a:r>
          </a:p>
          <a:p>
            <a:pPr marL="514350" indent="-514350">
              <a:buNone/>
            </a:pPr>
            <a:endParaRPr lang="en-GB" sz="3200" dirty="0" smtClean="0">
              <a:solidFill>
                <a:srgbClr val="7030A0"/>
              </a:solidFill>
            </a:endParaRPr>
          </a:p>
          <a:p>
            <a:pPr marL="514350" indent="-514350">
              <a:buNone/>
            </a:pPr>
            <a:r>
              <a:rPr lang="en-GB" sz="3200" dirty="0" smtClean="0">
                <a:solidFill>
                  <a:srgbClr val="7030A0"/>
                </a:solidFill>
              </a:rPr>
              <a:t>(Graham my uncle) loves smoked salmon.</a:t>
            </a:r>
          </a:p>
          <a:p>
            <a:pPr marL="514350" indent="-514350">
              <a:buNone/>
            </a:pPr>
            <a:r>
              <a:rPr lang="en-GB" sz="3200" dirty="0" smtClean="0">
                <a:solidFill>
                  <a:srgbClr val="7030A0"/>
                </a:solidFill>
              </a:rPr>
              <a:t>Graham my uncle (loves smoked) salmon.</a:t>
            </a:r>
          </a:p>
          <a:p>
            <a:pPr marL="514350" indent="-514350">
              <a:buNone/>
            </a:pPr>
            <a:r>
              <a:rPr lang="en-GB" sz="3200" dirty="0" smtClean="0">
                <a:solidFill>
                  <a:srgbClr val="7030A0"/>
                </a:solidFill>
              </a:rPr>
              <a:t>Graham (my uncle loves) smoked salmon.</a:t>
            </a:r>
          </a:p>
          <a:p>
            <a:pPr marL="514350" indent="-514350">
              <a:buNone/>
            </a:pPr>
            <a:r>
              <a:rPr lang="en-GB" sz="3200" dirty="0" smtClean="0">
                <a:solidFill>
                  <a:srgbClr val="7030A0"/>
                </a:solidFill>
              </a:rPr>
              <a:t>Graham (my uncle) loves smoked salmon.</a:t>
            </a:r>
          </a:p>
          <a:p>
            <a:pPr marL="514350" indent="-514350">
              <a:buNone/>
            </a:pPr>
            <a:endParaRPr lang="en-GB" sz="3200" dirty="0" smtClean="0">
              <a:solidFill>
                <a:srgbClr val="7030A0"/>
              </a:solidFill>
            </a:endParaRPr>
          </a:p>
          <a:p>
            <a:pPr marL="514350" indent="-514350">
              <a:buNone/>
            </a:pPr>
            <a:r>
              <a:rPr lang="en-GB" sz="3200" dirty="0" smtClean="0">
                <a:solidFill>
                  <a:schemeClr val="tx1"/>
                </a:solidFill>
              </a:rPr>
              <a:t>Extra information you can take out is called </a:t>
            </a:r>
            <a:r>
              <a:rPr lang="en-GB" sz="3200" b="1" u="sng" dirty="0" smtClean="0">
                <a:solidFill>
                  <a:schemeClr val="tx1"/>
                </a:solidFill>
              </a:rPr>
              <a:t>parenthesis</a:t>
            </a:r>
            <a:r>
              <a:rPr lang="en-GB" sz="3200" dirty="0" smtClean="0">
                <a:solidFill>
                  <a:schemeClr val="tx1"/>
                </a:solidFill>
              </a:rPr>
              <a:t>.</a:t>
            </a:r>
          </a:p>
        </p:txBody>
      </p:sp>
    </p:spTree>
    <p:extLst>
      <p:ext uri="{BB962C8B-B14F-4D97-AF65-F5344CB8AC3E}">
        <p14:creationId xmlns:p14="http://schemas.microsoft.com/office/powerpoint/2010/main" val="21136911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180214" y="274638"/>
            <a:ext cx="9030586" cy="994122"/>
          </a:xfrm>
        </p:spPr>
        <p:txBody>
          <a:bodyPr>
            <a:normAutofit/>
          </a:bodyPr>
          <a:lstStyle/>
          <a:p>
            <a:r>
              <a:rPr lang="en-GB" sz="3600" dirty="0">
                <a:solidFill>
                  <a:srgbClr val="7030A0"/>
                </a:solidFill>
              </a:rPr>
              <a:t>Dashes</a:t>
            </a:r>
          </a:p>
        </p:txBody>
      </p:sp>
      <p:sp>
        <p:nvSpPr>
          <p:cNvPr id="16388" name="Rectangle 3"/>
          <p:cNvSpPr>
            <a:spLocks noGrp="1" noChangeArrowheads="1"/>
          </p:cNvSpPr>
          <p:nvPr>
            <p:ph type="body" idx="1"/>
          </p:nvPr>
        </p:nvSpPr>
        <p:spPr>
          <a:xfrm>
            <a:off x="1180214" y="1348027"/>
            <a:ext cx="9893236" cy="4638103"/>
          </a:xfrm>
        </p:spPr>
        <p:txBody>
          <a:bodyPr>
            <a:normAutofit/>
          </a:bodyPr>
          <a:lstStyle/>
          <a:p>
            <a:pPr marL="514350" indent="-514350">
              <a:buNone/>
            </a:pPr>
            <a:r>
              <a:rPr lang="en-GB" sz="2800" dirty="0" smtClean="0"/>
              <a:t>Dashes can do the same job as brackets (parenthesis):</a:t>
            </a:r>
          </a:p>
          <a:p>
            <a:pPr marL="514350" indent="-514350">
              <a:buNone/>
            </a:pPr>
            <a:endParaRPr lang="en-GB" sz="2800" dirty="0" smtClean="0"/>
          </a:p>
          <a:p>
            <a:pPr marL="514350" indent="-514350">
              <a:buNone/>
            </a:pPr>
            <a:r>
              <a:rPr lang="en-GB" sz="2800" dirty="0" smtClean="0">
                <a:solidFill>
                  <a:srgbClr val="7030A0"/>
                </a:solidFill>
              </a:rPr>
              <a:t>The dogs </a:t>
            </a:r>
            <a:r>
              <a:rPr lang="en-GB" sz="2800" b="1" dirty="0" smtClean="0">
                <a:solidFill>
                  <a:srgbClr val="7030A0"/>
                </a:solidFill>
              </a:rPr>
              <a:t>–</a:t>
            </a:r>
            <a:r>
              <a:rPr lang="en-GB" sz="2800" dirty="0" smtClean="0">
                <a:solidFill>
                  <a:srgbClr val="7030A0"/>
                </a:solidFill>
              </a:rPr>
              <a:t> Tess and Bob </a:t>
            </a:r>
            <a:r>
              <a:rPr lang="en-GB" sz="2800" b="1" dirty="0" smtClean="0">
                <a:solidFill>
                  <a:srgbClr val="7030A0"/>
                </a:solidFill>
              </a:rPr>
              <a:t>–</a:t>
            </a:r>
            <a:r>
              <a:rPr lang="en-GB" sz="2800" dirty="0" smtClean="0">
                <a:solidFill>
                  <a:srgbClr val="7030A0"/>
                </a:solidFill>
              </a:rPr>
              <a:t> loved playing fetch.</a:t>
            </a:r>
          </a:p>
          <a:p>
            <a:pPr marL="514350" indent="-514350">
              <a:buNone/>
            </a:pPr>
            <a:r>
              <a:rPr lang="en-GB" sz="2800" dirty="0" smtClean="0">
                <a:solidFill>
                  <a:srgbClr val="7030A0"/>
                </a:solidFill>
              </a:rPr>
              <a:t>The dogs </a:t>
            </a:r>
            <a:r>
              <a:rPr lang="en-GB" sz="2800" b="1" dirty="0" smtClean="0">
                <a:solidFill>
                  <a:srgbClr val="7030A0"/>
                </a:solidFill>
              </a:rPr>
              <a:t>(</a:t>
            </a:r>
            <a:r>
              <a:rPr lang="en-GB" sz="2800" dirty="0" smtClean="0">
                <a:solidFill>
                  <a:srgbClr val="7030A0"/>
                </a:solidFill>
              </a:rPr>
              <a:t>Tess and Bob</a:t>
            </a:r>
            <a:r>
              <a:rPr lang="en-GB" sz="2800" b="1" dirty="0" smtClean="0">
                <a:solidFill>
                  <a:srgbClr val="7030A0"/>
                </a:solidFill>
              </a:rPr>
              <a:t>)</a:t>
            </a:r>
            <a:r>
              <a:rPr lang="en-GB" sz="2800" dirty="0" smtClean="0">
                <a:solidFill>
                  <a:srgbClr val="7030A0"/>
                </a:solidFill>
              </a:rPr>
              <a:t> loved playing fetch.</a:t>
            </a:r>
          </a:p>
          <a:p>
            <a:pPr marL="514350" indent="-514350">
              <a:buNone/>
            </a:pPr>
            <a:endParaRPr lang="en-GB" sz="2800" dirty="0" smtClean="0">
              <a:solidFill>
                <a:srgbClr val="7030A0"/>
              </a:solidFill>
            </a:endParaRPr>
          </a:p>
          <a:p>
            <a:pPr marL="514350" indent="-514350">
              <a:buNone/>
            </a:pPr>
            <a:r>
              <a:rPr lang="en-GB" sz="2800" dirty="0" smtClean="0"/>
              <a:t>It can also separate two main clauses with a long pause:</a:t>
            </a:r>
            <a:endParaRPr lang="en-GB" sz="2800" u="sng" dirty="0" smtClean="0"/>
          </a:p>
          <a:p>
            <a:pPr marL="514350" indent="-514350">
              <a:buNone/>
            </a:pPr>
            <a:endParaRPr lang="en-GB" sz="2800" u="sng" dirty="0" smtClean="0"/>
          </a:p>
          <a:p>
            <a:pPr marL="514350" indent="-514350">
              <a:buNone/>
            </a:pPr>
            <a:r>
              <a:rPr lang="en-GB" sz="2800" dirty="0" smtClean="0">
                <a:solidFill>
                  <a:srgbClr val="7030A0"/>
                </a:solidFill>
              </a:rPr>
              <a:t>Bob looked over the bridge </a:t>
            </a:r>
            <a:r>
              <a:rPr lang="en-GB" sz="2800" b="1" dirty="0" smtClean="0">
                <a:solidFill>
                  <a:srgbClr val="7030A0"/>
                </a:solidFill>
              </a:rPr>
              <a:t>–</a:t>
            </a:r>
            <a:r>
              <a:rPr lang="en-GB" sz="2800" dirty="0" smtClean="0">
                <a:solidFill>
                  <a:srgbClr val="7030A0"/>
                </a:solidFill>
              </a:rPr>
              <a:t> there was a huge drop.</a:t>
            </a:r>
          </a:p>
        </p:txBody>
      </p:sp>
    </p:spTree>
    <p:extLst>
      <p:ext uri="{BB962C8B-B14F-4D97-AF65-F5344CB8AC3E}">
        <p14:creationId xmlns:p14="http://schemas.microsoft.com/office/powerpoint/2010/main" val="4115164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ustom 2">
      <a:majorFont>
        <a:latin typeface="Letter-join Plus 8"/>
        <a:ea typeface=""/>
        <a:cs typeface=""/>
      </a:majorFont>
      <a:minorFont>
        <a:latin typeface="SassoonPrimaryInfan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SassoonPrimaryInfant"/>
        <a:ea typeface=""/>
        <a:cs typeface=""/>
      </a:majorFont>
      <a:minorFont>
        <a:latin typeface="SassoonPrimaryInfa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18958</TotalTime>
  <Words>4931</Words>
  <Application>Microsoft Office PowerPoint</Application>
  <PresentationFormat>Widescreen</PresentationFormat>
  <Paragraphs>735</Paragraphs>
  <Slides>108</Slides>
  <Notes>15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108</vt:i4>
      </vt:variant>
    </vt:vector>
  </HeadingPairs>
  <TitlesOfParts>
    <vt:vector size="121" baseType="lpstr">
      <vt:lpstr>Arial</vt:lpstr>
      <vt:lpstr>Calibri</vt:lpstr>
      <vt:lpstr>Courier New</vt:lpstr>
      <vt:lpstr>Franklin Gothic Book</vt:lpstr>
      <vt:lpstr>Letter-join Plus 8</vt:lpstr>
      <vt:lpstr>SassoonPrimaryInfant</vt:lpstr>
      <vt:lpstr>Times New Roman</vt:lpstr>
      <vt:lpstr>Wingdings</vt:lpstr>
      <vt:lpstr>Crop</vt:lpstr>
      <vt:lpstr>Office Theme</vt:lpstr>
      <vt:lpstr>3_Office Theme</vt:lpstr>
      <vt:lpstr>4_Office Theme</vt:lpstr>
      <vt:lpstr>2_Office Theme</vt:lpstr>
      <vt:lpstr>GPS Revision</vt:lpstr>
      <vt:lpstr>Sentence Types</vt:lpstr>
      <vt:lpstr>Sentence Types</vt:lpstr>
      <vt:lpstr>Sentence Types</vt:lpstr>
      <vt:lpstr>Sentence Types</vt:lpstr>
      <vt:lpstr>Tenses</vt:lpstr>
      <vt:lpstr>Allow us all to blow your senses With Simple, Perfect and Progressive tenses   There’s JUST ONE WORD in the simple present He plays, he runs, he speaks (how pleasant) Present perfect uses have or has He has run, he has spoken, he has played some jazz Present progressive is ‘is’ then i-n-g He is running, he is speaking he is playing happily   Simple past is JUST ONE WORD He played, he ran, he spoke, he heard Past perfect means it happened before Uses had: he had run, he had spoken and more Past progressive (i-n-g) says the action keeps going Uses was: he was running, he was playing, he was knowing   So now you all can be impressive, With simple, perfect and progressive!</vt:lpstr>
      <vt:lpstr>I say progressive, you say progressing Progressive (progressing) Look for the i-n-g!</vt:lpstr>
      <vt:lpstr> Miss Thomas is happy today. She skips around the classroom. She plays the ukulele and speaks in a bright, upbeat voice.   This is written in simple present. There is only one verb.</vt:lpstr>
      <vt:lpstr>Step 1:  Present or past?</vt:lpstr>
      <vt:lpstr>PowerPoint Presentation</vt:lpstr>
      <vt:lpstr>PowerPoint Presentation</vt:lpstr>
      <vt:lpstr>The Subjunctive</vt:lpstr>
      <vt:lpstr>The Subjunctive  The subjunctive is not a tense, but a ‘mood’. In English we only have a few rare occasions when we need to use it:</vt:lpstr>
      <vt:lpstr>The Subjunctive  </vt:lpstr>
      <vt:lpstr>The Subjunctive  </vt:lpstr>
      <vt:lpstr>Word Classes</vt:lpstr>
      <vt:lpstr>Nouns  Bob, table, Australia, hunger, January, happiness...  A noun is a naming word for a person, place, thing or idea. (A noun is a thing, noun noun noun)</vt:lpstr>
      <vt:lpstr>Proper nouns are names, places or dates: February, Brazil, Bob, Monday, Queen Elizabeth, Christianity, Islam...  Common nouns are real things (even if you can’t see them): table, mud, buttons, mountain, hat, teacher, sky, monkeys...  Abstract nouns are ideas or concepts: education, friendship, happiness, beauty, curiosity...  Collective nouns are for groups: flock, herd, pack, team, swarm, crowd...</vt:lpstr>
      <vt:lpstr>Verbs</vt:lpstr>
      <vt:lpstr>Helping verbs before a main verb are called auxiliary verbs.  Modal auxiliary verbs (will, can, could, would, should)  tell us how possible the verb is.   I will play chess later.   “To have” or “to be” verbs can make the perfect or progressive tenses.   Bob is building a rocket;  Betty had built one earlier.</vt:lpstr>
      <vt:lpstr>Modal Verbs  Modal verbs are auxiliary (helping) verbs that tell us how likely the main verb is to happen.  I will work hard I might read I should sleep </vt:lpstr>
      <vt:lpstr>Modal March  Can and could and will and would Must may might and shall and should  Modal verbs can help you see Degrees of possibility </vt:lpstr>
      <vt:lpstr>Adjectives  Gargantuan, imposing, quiet, red, interesting...  An adjective describes a noun. (An adjective adds to a noun)</vt:lpstr>
      <vt:lpstr>Adverbs  HOW: Slowly, hesitantly, confidently, well, WHEN: Soon, Later, Next  An adverbial adds to a verb, telling you how, when or where the verb happens.  An adverb means one word. A fronted adverbial is at the start of a sentence.</vt:lpstr>
      <vt:lpstr>Prepositions</vt:lpstr>
      <vt:lpstr>Preposition Hokey Cokey  Your preposition's in Your preposition's out after before on under, behind, inside and out They tell us when and where things are Position things and that's what it's all about!</vt:lpstr>
      <vt:lpstr>Conjunctions</vt:lpstr>
      <vt:lpstr>Prepositions position things/nouns</vt:lpstr>
      <vt:lpstr>Pronouns  A pronoun replaces a noun to stop you repeating the noun over and over again.  Bob said Bob would bring the doughnuts but Bob forgot the doughnuts. Bob was unhappy about the situation.  </vt:lpstr>
      <vt:lpstr>Pronouns  Relative pronouns still replace a noun but introduce a relative clause  I have a book which is my favourite ‘which’ replaces ‘book’ Miss Thomas, who was walking carefully, grinned. ‘who’ replaces ‘Miss Thomas’</vt:lpstr>
      <vt:lpstr>Determiners  Determiners are words which introduce a noun.   They tell us which noun we’re talking about.  Which book? the book/this book/that book/his book/its book/your book/one book/no book </vt:lpstr>
      <vt:lpstr>Types of determiners</vt:lpstr>
      <vt:lpstr>1. Articles</vt:lpstr>
      <vt:lpstr>2. Demonstratives</vt:lpstr>
      <vt:lpstr>3. Possessive determiners </vt:lpstr>
      <vt:lpstr>4. Quantifier determiners – how many or how much of something. </vt:lpstr>
      <vt:lpstr>Expanded Noun Phrases</vt:lpstr>
      <vt:lpstr>PowerPoint Presentation</vt:lpstr>
      <vt:lpstr>PowerPoint Presentation</vt:lpstr>
      <vt:lpstr>PowerPoint Presentation</vt:lpstr>
      <vt:lpstr>Adjectives</vt:lpstr>
      <vt:lpstr>PowerPoint Presentation</vt:lpstr>
      <vt:lpstr>Direct Speech</vt:lpstr>
      <vt:lpstr>“it is UK Parliament Week”. Announced Miss Thomas brightly, “we have a workshop later” “fantastic” Said the class.</vt:lpstr>
      <vt:lpstr>Clauses</vt:lpstr>
      <vt:lpstr>Clauses have verbs.  Phrases do not.</vt:lpstr>
      <vt:lpstr> Phrase or Clause?  1. The doctor’s practice was a long way from her house. 2. Slowly, the enormous turnip grew and grew.  3. For months and months the students studied hard. 4.  The sheep were led to the field. 5. There is a gigantic spider under that chair!   6. Under the sea live all kinds of animals. 7. Over the weekend I went shopping. 8. I always have a biscuit and cup of tea at five o’clock. 9. Next year, we’re going on an adventure.</vt:lpstr>
      <vt:lpstr>Main Clauses</vt:lpstr>
      <vt:lpstr>Amy took the dog for a walk and it became very dirty.</vt:lpstr>
      <vt:lpstr>YABOS  yet and but or so</vt:lpstr>
      <vt:lpstr>Subordinate clauses</vt:lpstr>
      <vt:lpstr>Subordinating Conjunctions</vt:lpstr>
      <vt:lpstr>Subordinating Conjunctions</vt:lpstr>
      <vt:lpstr>PowerPoint Presentation</vt:lpstr>
      <vt:lpstr>What are these?</vt:lpstr>
      <vt:lpstr>What are these?</vt:lpstr>
      <vt:lpstr>Relative clauses  can be separated using commas.</vt:lpstr>
      <vt:lpstr>Relative clauses  can be embedded</vt:lpstr>
      <vt:lpstr>Clauses</vt:lpstr>
      <vt:lpstr>Active and Passive</vt:lpstr>
      <vt:lpstr>What are these?</vt:lpstr>
      <vt:lpstr>The subject does the verb!</vt:lpstr>
      <vt:lpstr>Active sentences focus on who:  Miss Thomas cooked the meal.  Passive sentences focus on what: We swap it round. The meal was cooked by Miss Thomas. </vt:lpstr>
      <vt:lpstr>Passive sentences use an auxiliary (helping verb) before the main verb.  The meal was cooked by Miss Thomas.   </vt:lpstr>
      <vt:lpstr>PowerPoint Presentation</vt:lpstr>
      <vt:lpstr>The Zombie Check</vt:lpstr>
      <vt:lpstr>Apostrophes</vt:lpstr>
      <vt:lpstr>Apostrophes GOLDEN RULE:  Apostrophes only have TWO jobs:  1. to show omission 2. to show possession  Apostrophes never make plural!</vt:lpstr>
      <vt:lpstr>Job 1: Omission  When an apostrophe replaces missing letters.   These are most common in contractions: I + am  I’m (replaces the a)  Contractions are informal.</vt:lpstr>
      <vt:lpstr>PowerPoint Presentation</vt:lpstr>
      <vt:lpstr>PowerPoint Presentation</vt:lpstr>
      <vt:lpstr>PowerPoint Presentation</vt:lpstr>
      <vt:lpstr>Job 2: Possession  When an apostrophe shows ownership.  E.g. Ben’s car  The apostrophe s shows Ben owns the car.    The boy’s work  Whose work is it? The boy’s. </vt:lpstr>
      <vt:lpstr>PowerPoint Presentation</vt:lpstr>
      <vt:lpstr>The cat’s toy</vt:lpstr>
      <vt:lpstr>The cats</vt:lpstr>
      <vt:lpstr>The cats ’ toy</vt:lpstr>
      <vt:lpstr>The children</vt:lpstr>
      <vt:lpstr>The children’s toy</vt:lpstr>
      <vt:lpstr>PowerPoint Presentation</vt:lpstr>
      <vt:lpstr>PowerPoint Presentation</vt:lpstr>
      <vt:lpstr>it’s  and its</vt:lpstr>
      <vt:lpstr>you’re  and your</vt:lpstr>
      <vt:lpstr>who’s  and whose</vt:lpstr>
      <vt:lpstr>Task Use apostrophes to correctly show possession.</vt:lpstr>
      <vt:lpstr>Task Use apostrophes to correctly show possession.</vt:lpstr>
      <vt:lpstr>Semicolons and Colons</vt:lpstr>
      <vt:lpstr>Semicolons (between two main clauses)</vt:lpstr>
      <vt:lpstr>Semicolons</vt:lpstr>
      <vt:lpstr>Colons (after a main clause)</vt:lpstr>
      <vt:lpstr>Colons (after a main clause)</vt:lpstr>
      <vt:lpstr>Colons (after a main clause)</vt:lpstr>
      <vt:lpstr>Colons vs. Semicolons How does the punctuation change the meaning?</vt:lpstr>
      <vt:lpstr>Colons vs. Semicolons</vt:lpstr>
      <vt:lpstr>Brackets, Dashes and Hyphens</vt:lpstr>
      <vt:lpstr>Brackets</vt:lpstr>
      <vt:lpstr>PowerPoint Presentation</vt:lpstr>
      <vt:lpstr>Dashes</vt:lpstr>
      <vt:lpstr>Dashes</vt:lpstr>
      <vt:lpstr>Dashes</vt:lpstr>
      <vt:lpstr>Hyphens</vt:lpstr>
      <vt:lpstr>When we use dashes, brackets or commas  to separate something that we have inserted/put in a sentence.  If we took it out, the sentence would still make sense.</vt:lpstr>
      <vt:lpstr>PowerPoint Presentation</vt:lpstr>
      <vt:lpstr>PowerPoint Presentation</vt:lpstr>
      <vt:lpstr>PowerPoint Presentation</vt:lpstr>
      <vt:lpstr>PowerPoint Presentation</vt:lpstr>
      <vt:lpstr>Just for fun: Punctuation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Six!</dc:title>
  <dc:creator>H Thomas</dc:creator>
  <cp:lastModifiedBy>H Thomas</cp:lastModifiedBy>
  <cp:revision>323</cp:revision>
  <cp:lastPrinted>2020-09-29T22:02:39Z</cp:lastPrinted>
  <dcterms:created xsi:type="dcterms:W3CDTF">2020-08-31T12:19:59Z</dcterms:created>
  <dcterms:modified xsi:type="dcterms:W3CDTF">2022-02-10T16:50:58Z</dcterms:modified>
</cp:coreProperties>
</file>